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9.png"/><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751618"/>
            <a:ext cx="7416824" cy="4524315"/>
          </a:xfrm>
          <a:prstGeom prst="rect">
            <a:avLst/>
          </a:prstGeom>
        </p:spPr>
        <p:txBody>
          <a:bodyPr wrap="square">
            <a:spAutoFit/>
          </a:bodyPr>
          <a:lstStyle/>
          <a:p>
            <a:pPr lvl="0"/>
            <a:r>
              <a:rPr lang="en-US" sz="3200" b="1" dirty="0" smtClean="0">
                <a:solidFill>
                  <a:srgbClr val="7030A0"/>
                </a:solidFill>
                <a:cs typeface="+mj-cs"/>
              </a:rPr>
              <a:t>Lec5                                                5th stage</a:t>
            </a:r>
          </a:p>
          <a:p>
            <a:pPr lvl="0"/>
            <a:endParaRPr lang="en-US" sz="3200" b="1" dirty="0">
              <a:solidFill>
                <a:srgbClr val="7030A0"/>
              </a:solidFill>
              <a:cs typeface="+mj-cs"/>
            </a:endParaRPr>
          </a:p>
          <a:p>
            <a:pPr lvl="0"/>
            <a:r>
              <a:rPr lang="en-US" sz="3200" b="1" dirty="0" smtClean="0">
                <a:solidFill>
                  <a:srgbClr val="7030A0"/>
                </a:solidFill>
                <a:cs typeface="+mj-cs"/>
              </a:rPr>
              <a:t> </a:t>
            </a:r>
            <a:endParaRPr lang="en-US" sz="3200" b="1" dirty="0">
              <a:solidFill>
                <a:srgbClr val="7030A0"/>
              </a:solidFill>
              <a:cs typeface="+mj-cs"/>
            </a:endParaRPr>
          </a:p>
          <a:p>
            <a:pPr lvl="0"/>
            <a:r>
              <a:rPr lang="en-US" sz="3200" b="1" dirty="0" smtClean="0">
                <a:solidFill>
                  <a:srgbClr val="C00000"/>
                </a:solidFill>
                <a:cs typeface="+mj-cs"/>
              </a:rPr>
              <a:t>Organic Pharmaceutical  Chemistry IV</a:t>
            </a:r>
          </a:p>
          <a:p>
            <a:pPr lvl="0"/>
            <a:endParaRPr lang="en-US" sz="3200" b="1" dirty="0">
              <a:solidFill>
                <a:srgbClr val="C00000"/>
              </a:solidFill>
              <a:cs typeface="+mj-cs"/>
            </a:endParaRPr>
          </a:p>
          <a:p>
            <a:pPr lvl="0"/>
            <a:r>
              <a:rPr lang="en-US" sz="3200" b="1" dirty="0" smtClean="0">
                <a:solidFill>
                  <a:srgbClr val="C00000"/>
                </a:solidFill>
                <a:cs typeface="+mj-cs"/>
              </a:rPr>
              <a:t>                         2018-2019</a:t>
            </a:r>
          </a:p>
          <a:p>
            <a:pPr lvl="0"/>
            <a:r>
              <a:rPr lang="en-US" sz="3200" b="1" dirty="0">
                <a:solidFill>
                  <a:srgbClr val="002060"/>
                </a:solidFill>
                <a:cs typeface="Times New Roman"/>
              </a:rPr>
              <a:t>Assist prof. </a:t>
            </a:r>
            <a:r>
              <a:rPr lang="en-US" sz="3200" b="1" dirty="0" err="1">
                <a:solidFill>
                  <a:srgbClr val="002060"/>
                </a:solidFill>
                <a:cs typeface="Times New Roman"/>
              </a:rPr>
              <a:t>Dr.Rita</a:t>
            </a:r>
            <a:r>
              <a:rPr lang="en-US" sz="3200" b="1" dirty="0">
                <a:solidFill>
                  <a:srgbClr val="002060"/>
                </a:solidFill>
                <a:cs typeface="Times New Roman"/>
              </a:rPr>
              <a:t> Sabah Elias</a:t>
            </a:r>
          </a:p>
          <a:p>
            <a:pPr lvl="0"/>
            <a:r>
              <a:rPr lang="en-US" sz="3200" b="1" dirty="0">
                <a:solidFill>
                  <a:srgbClr val="002060"/>
                </a:solidFill>
                <a:cs typeface="Times New Roman"/>
              </a:rPr>
              <a:t>College of Pharmacy, university of </a:t>
            </a:r>
            <a:r>
              <a:rPr lang="en-US" sz="3200" b="1" dirty="0" err="1">
                <a:solidFill>
                  <a:srgbClr val="002060"/>
                </a:solidFill>
                <a:cs typeface="Times New Roman"/>
              </a:rPr>
              <a:t>Basrah</a:t>
            </a:r>
            <a:r>
              <a:rPr lang="en-US" sz="3200" b="1" dirty="0">
                <a:solidFill>
                  <a:srgbClr val="002060"/>
                </a:solidFill>
                <a:cs typeface="Times New Roman"/>
              </a:rPr>
              <a:t> </a:t>
            </a:r>
            <a:endParaRPr lang="ar-IQ" sz="3200" b="1" dirty="0">
              <a:solidFill>
                <a:srgbClr val="002060"/>
              </a:solidFill>
              <a:cs typeface="Times New Roman"/>
            </a:endParaRPr>
          </a:p>
          <a:p>
            <a:pPr lvl="0"/>
            <a:endParaRPr lang="ar-IQ" sz="3200" b="1" dirty="0">
              <a:solidFill>
                <a:srgbClr val="C00000"/>
              </a:solidFill>
              <a:cs typeface="+mj-cs"/>
            </a:endParaRPr>
          </a:p>
        </p:txBody>
      </p:sp>
    </p:spTree>
    <p:extLst>
      <p:ext uri="{BB962C8B-B14F-4D97-AF65-F5344CB8AC3E}">
        <p14:creationId xmlns:p14="http://schemas.microsoft.com/office/powerpoint/2010/main" val="326228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92696"/>
            <a:ext cx="8352928" cy="5016758"/>
          </a:xfrm>
          <a:prstGeom prst="rect">
            <a:avLst/>
          </a:prstGeom>
        </p:spPr>
        <p:txBody>
          <a:bodyPr wrap="square">
            <a:spAutoFit/>
          </a:bodyPr>
          <a:lstStyle/>
          <a:p>
            <a:pPr marL="342900" lvl="0" indent="-342900">
              <a:buFont typeface="+mj-lt"/>
              <a:buAutoNum type="alphaLcPeriod" startAt="2"/>
            </a:pPr>
            <a:r>
              <a:rPr lang="en-US" sz="2000" b="1" dirty="0">
                <a:solidFill>
                  <a:srgbClr val="C00000"/>
                </a:solidFill>
                <a:latin typeface="Times New Roman"/>
                <a:ea typeface="Calibri"/>
                <a:cs typeface="Arial"/>
              </a:rPr>
              <a:t>Antiviral agent (</a:t>
            </a:r>
            <a:r>
              <a:rPr lang="en-US" sz="2000" b="1" dirty="0" err="1">
                <a:solidFill>
                  <a:srgbClr val="C00000"/>
                </a:solidFill>
                <a:latin typeface="Times New Roman"/>
                <a:ea typeface="Calibri"/>
                <a:cs typeface="Arial"/>
              </a:rPr>
              <a:t>Idoxuridine</a:t>
            </a:r>
            <a:r>
              <a:rPr lang="en-US" sz="2000" b="1" dirty="0" smtClean="0">
                <a:solidFill>
                  <a:srgbClr val="C00000"/>
                </a:solidFill>
                <a:latin typeface="Times New Roman"/>
                <a:ea typeface="Calibri"/>
                <a:cs typeface="Arial"/>
              </a:rPr>
              <a:t>)</a:t>
            </a:r>
            <a:endParaRPr lang="en-US" sz="2000" dirty="0">
              <a:ea typeface="Calibri"/>
              <a:cs typeface="Arial"/>
            </a:endParaRPr>
          </a:p>
          <a:p>
            <a:pPr>
              <a:spcAft>
                <a:spcPts val="0"/>
              </a:spcAft>
            </a:pPr>
            <a:r>
              <a:rPr lang="en-US" sz="2000" dirty="0">
                <a:latin typeface="Times New Roman"/>
                <a:ea typeface="Calibri"/>
                <a:cs typeface="Arial"/>
              </a:rPr>
              <a:t>These drugs serve as substrates for phosphorylating enzymes found in viruses, and the phosphorylated species is the active antiviral agent. The active phosphorylated species is incorporated into viral DNA, disrupting viral replication and, thus, producing the antiviral effect. These drugs do not undergo phosphorylation by mammalian cells, so the </a:t>
            </a:r>
            <a:r>
              <a:rPr lang="en-US" sz="2000" dirty="0" err="1">
                <a:latin typeface="Times New Roman"/>
                <a:ea typeface="Calibri"/>
                <a:cs typeface="Arial"/>
              </a:rPr>
              <a:t>prodrug</a:t>
            </a:r>
            <a:r>
              <a:rPr lang="en-US" sz="2000" dirty="0">
                <a:latin typeface="Times New Roman"/>
                <a:ea typeface="Calibri"/>
                <a:cs typeface="Arial"/>
              </a:rPr>
              <a:t> is specific for those sites where it serves as a substrate for phosphorylation enzymes. One of the requirements</a:t>
            </a:r>
            <a:endParaRPr lang="en-US" sz="2000" dirty="0">
              <a:ea typeface="Calibri"/>
              <a:cs typeface="Arial"/>
            </a:endParaRPr>
          </a:p>
          <a:p>
            <a:pPr>
              <a:spcAft>
                <a:spcPts val="0"/>
              </a:spcAft>
            </a:pPr>
            <a:r>
              <a:rPr lang="en-US" sz="2000" dirty="0">
                <a:latin typeface="Times New Roman"/>
                <a:ea typeface="Calibri"/>
                <a:cs typeface="Arial"/>
              </a:rPr>
              <a:t>for site-specific chemical delivery was the proper input/output ratios for </a:t>
            </a:r>
            <a:r>
              <a:rPr lang="en-US" sz="2000" dirty="0" err="1">
                <a:latin typeface="Times New Roman"/>
                <a:ea typeface="Calibri"/>
                <a:cs typeface="Arial"/>
              </a:rPr>
              <a:t>prodrug</a:t>
            </a:r>
            <a:r>
              <a:rPr lang="en-US" sz="2000" dirty="0">
                <a:latin typeface="Times New Roman"/>
                <a:ea typeface="Calibri"/>
                <a:cs typeface="Arial"/>
              </a:rPr>
              <a:t> and active drug species at the target. The relative physicochemical properties of </a:t>
            </a:r>
            <a:r>
              <a:rPr lang="en-US" sz="2000" dirty="0" err="1">
                <a:latin typeface="Times New Roman"/>
                <a:ea typeface="Calibri"/>
                <a:cs typeface="Arial"/>
              </a:rPr>
              <a:t>prodrug</a:t>
            </a:r>
            <a:r>
              <a:rPr lang="en-US" sz="2000" dirty="0">
                <a:latin typeface="Times New Roman"/>
                <a:ea typeface="Calibri"/>
                <a:cs typeface="Arial"/>
              </a:rPr>
              <a:t> and its phosphorylated derivative suggest an appropriate input/output ratio for site specificity. The </a:t>
            </a:r>
            <a:r>
              <a:rPr lang="en-US" sz="2000" dirty="0" err="1">
                <a:latin typeface="Times New Roman"/>
                <a:ea typeface="Calibri"/>
                <a:cs typeface="Arial"/>
              </a:rPr>
              <a:t>prodrug</a:t>
            </a:r>
            <a:r>
              <a:rPr lang="en-US" sz="2000" dirty="0">
                <a:latin typeface="Times New Roman"/>
                <a:ea typeface="Calibri"/>
                <a:cs typeface="Arial"/>
              </a:rPr>
              <a:t> can readily penetrate the virus, and the increased polarity of the phosphorylated derivative would serve to retain that active species inside the virus. The combination of increased polarity and viral retention of the active phosphorylated species likely reduces any human toxicity that might be associated with this active species.</a:t>
            </a:r>
            <a:endParaRPr lang="en-US" sz="2000" dirty="0">
              <a:ea typeface="Calibri"/>
              <a:cs typeface="Arial"/>
            </a:endParaRPr>
          </a:p>
        </p:txBody>
      </p:sp>
    </p:spTree>
    <p:extLst>
      <p:ext uri="{BB962C8B-B14F-4D97-AF65-F5344CB8AC3E}">
        <p14:creationId xmlns:p14="http://schemas.microsoft.com/office/powerpoint/2010/main" val="91639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353531374"/>
              </p:ext>
            </p:extLst>
          </p:nvPr>
        </p:nvGraphicFramePr>
        <p:xfrm>
          <a:off x="182562" y="548680"/>
          <a:ext cx="8778876" cy="4968552"/>
        </p:xfrm>
        <a:graphic>
          <a:graphicData uri="http://schemas.openxmlformats.org/presentationml/2006/ole">
            <mc:AlternateContent xmlns:mc="http://schemas.openxmlformats.org/markup-compatibility/2006">
              <mc:Choice xmlns:v="urn:schemas-microsoft-com:vml" Requires="v">
                <p:oleObj spid="_x0000_s61445" name="CS ChemDraw Drawing" r:id="rId3" imgW="18840826" imgH="6345370" progId="ChemDraw.Document.6.0">
                  <p:embed/>
                </p:oleObj>
              </mc:Choice>
              <mc:Fallback>
                <p:oleObj name="CS ChemDraw Drawing" r:id="rId3" imgW="18840826" imgH="6345370" progId="ChemDraw.Document.6.0">
                  <p:embed/>
                  <p:pic>
                    <p:nvPicPr>
                      <p:cNvPr id="0" name="Object 1"/>
                      <p:cNvPicPr>
                        <a:picLocks noChangeAspect="1" noChangeArrowheads="1"/>
                      </p:cNvPicPr>
                      <p:nvPr/>
                    </p:nvPicPr>
                    <p:blipFill>
                      <a:blip r:embed="rId4"/>
                      <a:srcRect/>
                      <a:stretch>
                        <a:fillRect/>
                      </a:stretch>
                    </p:blipFill>
                    <p:spPr bwMode="auto">
                      <a:xfrm>
                        <a:off x="182562" y="548680"/>
                        <a:ext cx="8778876" cy="4968552"/>
                      </a:xfrm>
                      <a:prstGeom prst="rect">
                        <a:avLst/>
                      </a:prstGeom>
                      <a:noFill/>
                    </p:spPr>
                  </p:pic>
                </p:oleObj>
              </mc:Fallback>
            </mc:AlternateContent>
          </a:graphicData>
        </a:graphic>
      </p:graphicFrame>
      <p:sp>
        <p:nvSpPr>
          <p:cNvPr id="4" name="مستطيل 3"/>
          <p:cNvSpPr/>
          <p:nvPr/>
        </p:nvSpPr>
        <p:spPr>
          <a:xfrm>
            <a:off x="323528" y="5733256"/>
            <a:ext cx="8424936" cy="1051955"/>
          </a:xfrm>
          <a:prstGeom prst="rect">
            <a:avLst/>
          </a:prstGeom>
        </p:spPr>
        <p:txBody>
          <a:bodyPr wrap="square">
            <a:spAutoFit/>
          </a:bodyPr>
          <a:lstStyle/>
          <a:p>
            <a:pPr>
              <a:lnSpc>
                <a:spcPct val="115000"/>
              </a:lnSpc>
              <a:spcAft>
                <a:spcPts val="1000"/>
              </a:spcAft>
              <a:tabLst>
                <a:tab pos="2647950" algn="l"/>
              </a:tabLst>
            </a:pPr>
            <a:r>
              <a:rPr lang="en-US" sz="2800" b="1" dirty="0" smtClean="0">
                <a:latin typeface="Times New Roman"/>
                <a:ea typeface="Calibri"/>
                <a:cs typeface="Arial"/>
              </a:rPr>
              <a:t>Q/ Explain </a:t>
            </a:r>
            <a:r>
              <a:rPr lang="en-US" sz="2800" b="1" dirty="0">
                <a:latin typeface="Times New Roman"/>
                <a:ea typeface="Calibri"/>
                <a:cs typeface="Arial"/>
              </a:rPr>
              <a:t>Input/output ratios  for </a:t>
            </a:r>
            <a:r>
              <a:rPr lang="en-US" sz="2800" b="1" dirty="0" err="1">
                <a:latin typeface="Times New Roman"/>
                <a:ea typeface="Calibri"/>
                <a:cs typeface="Arial"/>
              </a:rPr>
              <a:t>prodrug</a:t>
            </a:r>
            <a:r>
              <a:rPr lang="en-US" sz="2800" b="1" dirty="0">
                <a:latin typeface="Times New Roman"/>
                <a:ea typeface="Calibri"/>
                <a:cs typeface="Arial"/>
              </a:rPr>
              <a:t> and active drug species at the target site. </a:t>
            </a:r>
            <a:endParaRPr lang="en-US" sz="2800" dirty="0">
              <a:ea typeface="Calibri"/>
              <a:cs typeface="Arial"/>
            </a:endParaRPr>
          </a:p>
        </p:txBody>
      </p:sp>
    </p:spTree>
    <p:extLst>
      <p:ext uri="{BB962C8B-B14F-4D97-AF65-F5344CB8AC3E}">
        <p14:creationId xmlns:p14="http://schemas.microsoft.com/office/powerpoint/2010/main" val="123577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4663" y="476672"/>
            <a:ext cx="8820472"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mj-cs"/>
              </a:rPr>
              <a:t>4- BBB cells </a:t>
            </a:r>
            <a:r>
              <a:rPr kumimoji="0" lang="en-US" sz="2800" b="1" i="0" u="none" strike="noStrike" cap="none" normalizeH="0" baseline="30000" dirty="0" smtClean="0">
                <a:ln>
                  <a:noFill/>
                </a:ln>
                <a:solidFill>
                  <a:srgbClr val="1F497D"/>
                </a:solidFill>
                <a:effectLst/>
                <a:latin typeface="Times New Roman" pitchFamily="18" charset="0"/>
                <a:ea typeface="Calibri" pitchFamily="34" charset="0"/>
                <a:cs typeface="+mj-cs"/>
              </a:rPr>
              <a:t>a)</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mj-cs"/>
              </a:rPr>
              <a:t>{L-Dopa or Levodopa  </a:t>
            </a:r>
            <a:r>
              <a:rPr kumimoji="0" lang="en-US" sz="2800" b="1" i="0" u="none" strike="noStrike" cap="none" normalizeH="0" baseline="0" dirty="0" smtClean="0">
                <a:ln>
                  <a:noFill/>
                </a:ln>
                <a:solidFill>
                  <a:srgbClr val="0F243E"/>
                </a:solidFill>
                <a:effectLst/>
                <a:latin typeface="Times New Roman" pitchFamily="18" charset="0"/>
                <a:ea typeface="Calibri" pitchFamily="34" charset="0"/>
                <a:cs typeface="+mj-cs"/>
              </a:rPr>
              <a:t>(</a:t>
            </a:r>
            <a:r>
              <a:rPr kumimoji="0" lang="en-US" sz="2800" b="1" i="0" u="none" strike="noStrike" cap="none" normalizeH="0" baseline="0" dirty="0" err="1" smtClean="0">
                <a:ln>
                  <a:noFill/>
                </a:ln>
                <a:solidFill>
                  <a:srgbClr val="0F243E"/>
                </a:solidFill>
                <a:effectLst/>
                <a:latin typeface="Times New Roman" pitchFamily="18" charset="0"/>
                <a:ea typeface="Calibri" pitchFamily="34" charset="0"/>
                <a:cs typeface="+mj-cs"/>
              </a:rPr>
              <a:t>antiparkinsonism</a:t>
            </a:r>
            <a:r>
              <a:rPr kumimoji="0" lang="en-US" sz="2800" b="1" i="0" u="none" strike="noStrike" cap="none" normalizeH="0" baseline="0" dirty="0" smtClean="0">
                <a:ln>
                  <a:noFill/>
                </a:ln>
                <a:solidFill>
                  <a:srgbClr val="0F243E"/>
                </a:solidFill>
                <a:effectLst/>
                <a:latin typeface="Times New Roman" pitchFamily="18" charset="0"/>
                <a:ea typeface="Calibri" pitchFamily="34" charset="0"/>
                <a:cs typeface="+mj-cs"/>
              </a:rPr>
              <a:t> agent)</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mj-cs"/>
              </a:rPr>
              <a:t>}</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469385157"/>
              </p:ext>
            </p:extLst>
          </p:nvPr>
        </p:nvGraphicFramePr>
        <p:xfrm>
          <a:off x="339725" y="2139950"/>
          <a:ext cx="8804275" cy="3629025"/>
        </p:xfrm>
        <a:graphic>
          <a:graphicData uri="http://schemas.openxmlformats.org/presentationml/2006/ole">
            <mc:AlternateContent xmlns:mc="http://schemas.openxmlformats.org/markup-compatibility/2006">
              <mc:Choice xmlns:v="urn:schemas-microsoft-com:vml" Requires="v">
                <p:oleObj spid="_x0000_s62469" name="CS ChemDraw Drawing" r:id="rId3" imgW="12348489" imgH="5092737" progId="ChemDraw.Document.6.0">
                  <p:embed/>
                </p:oleObj>
              </mc:Choice>
              <mc:Fallback>
                <p:oleObj name="CS ChemDraw Drawing" r:id="rId3" imgW="12348489" imgH="5092737" progId="ChemDraw.Document.6.0">
                  <p:embed/>
                  <p:pic>
                    <p:nvPicPr>
                      <p:cNvPr id="0" name="Object 1"/>
                      <p:cNvPicPr>
                        <a:picLocks noChangeAspect="1" noChangeArrowheads="1"/>
                      </p:cNvPicPr>
                      <p:nvPr/>
                    </p:nvPicPr>
                    <p:blipFill>
                      <a:blip r:embed="rId4"/>
                      <a:srcRect/>
                      <a:stretch>
                        <a:fillRect/>
                      </a:stretch>
                    </p:blipFill>
                    <p:spPr bwMode="auto">
                      <a:xfrm>
                        <a:off x="339725" y="2139950"/>
                        <a:ext cx="8804275" cy="3629025"/>
                      </a:xfrm>
                      <a:prstGeom prst="rect">
                        <a:avLst/>
                      </a:prstGeom>
                      <a:noFill/>
                    </p:spPr>
                  </p:pic>
                </p:oleObj>
              </mc:Fallback>
            </mc:AlternateContent>
          </a:graphicData>
        </a:graphic>
      </p:graphicFrame>
    </p:spTree>
    <p:extLst>
      <p:ext uri="{BB962C8B-B14F-4D97-AF65-F5344CB8AC3E}">
        <p14:creationId xmlns:p14="http://schemas.microsoft.com/office/powerpoint/2010/main" val="3402423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260648"/>
            <a:ext cx="864096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30000" dirty="0" smtClean="0">
                <a:ln>
                  <a:noFill/>
                </a:ln>
                <a:solidFill>
                  <a:srgbClr val="1F497D"/>
                </a:solidFill>
                <a:effectLst/>
                <a:latin typeface="Times New Roman" pitchFamily="18" charset="0"/>
                <a:ea typeface="Calibri" pitchFamily="34" charset="0"/>
                <a:cs typeface="Times New Roman" pitchFamily="18" charset="0"/>
              </a:rPr>
              <a:t>b)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Pro 2-PAM</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4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is the </a:t>
            </a:r>
            <a:r>
              <a:rPr kumimoji="0" lang="en-US" sz="2400" b="0" i="0"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prodrug</a:t>
            </a:r>
            <a:r>
              <a:rPr kumimoji="0" lang="en-US" sz="24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form of 2-PAM, an important antidote for the phosphate and </a:t>
            </a:r>
            <a:r>
              <a:rPr kumimoji="0" lang="en-US" sz="2400" b="0" i="0"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carbamate</a:t>
            </a:r>
            <a:r>
              <a:rPr kumimoji="0" lang="en-US" sz="24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acetylcholinesterase</a:t>
            </a:r>
            <a:r>
              <a:rPr kumimoji="0" lang="en-US" sz="24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inhibitors used in insecticides and nerve gases.</a:t>
            </a:r>
            <a:endParaRPr kumimoji="0" lang="en-US" sz="24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2060"/>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814405667"/>
              </p:ext>
            </p:extLst>
          </p:nvPr>
        </p:nvGraphicFramePr>
        <p:xfrm>
          <a:off x="287040" y="1737976"/>
          <a:ext cx="8738430" cy="4336047"/>
        </p:xfrm>
        <a:graphic>
          <a:graphicData uri="http://schemas.openxmlformats.org/presentationml/2006/ole">
            <mc:AlternateContent xmlns:mc="http://schemas.openxmlformats.org/markup-compatibility/2006">
              <mc:Choice xmlns:v="urn:schemas-microsoft-com:vml" Requires="v">
                <p:oleObj spid="_x0000_s63493" name="CS ChemDraw Drawing" r:id="rId3" imgW="10126760" imgH="5009027" progId="ChemDraw.Document.6.0">
                  <p:embed/>
                </p:oleObj>
              </mc:Choice>
              <mc:Fallback>
                <p:oleObj name="CS ChemDraw Drawing" r:id="rId3" imgW="10126760" imgH="5009027" progId="ChemDraw.Document.6.0">
                  <p:embed/>
                  <p:pic>
                    <p:nvPicPr>
                      <p:cNvPr id="0" name="Object 1"/>
                      <p:cNvPicPr>
                        <a:picLocks noChangeAspect="1" noChangeArrowheads="1"/>
                      </p:cNvPicPr>
                      <p:nvPr/>
                    </p:nvPicPr>
                    <p:blipFill>
                      <a:blip r:embed="rId4"/>
                      <a:srcRect/>
                      <a:stretch>
                        <a:fillRect/>
                      </a:stretch>
                    </p:blipFill>
                    <p:spPr bwMode="auto">
                      <a:xfrm>
                        <a:off x="287040" y="1737976"/>
                        <a:ext cx="8738430" cy="4336047"/>
                      </a:xfrm>
                      <a:prstGeom prst="rect">
                        <a:avLst/>
                      </a:prstGeom>
                      <a:noFill/>
                    </p:spPr>
                  </p:pic>
                </p:oleObj>
              </mc:Fallback>
            </mc:AlternateContent>
          </a:graphicData>
        </a:graphic>
      </p:graphicFrame>
      <p:sp>
        <p:nvSpPr>
          <p:cNvPr id="4" name="Rectangle 3"/>
          <p:cNvSpPr>
            <a:spLocks noChangeArrowheads="1"/>
          </p:cNvSpPr>
          <p:nvPr/>
        </p:nvSpPr>
        <p:spPr bwMode="auto">
          <a:xfrm>
            <a:off x="0" y="3495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19926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6672"/>
            <a:ext cx="8604448" cy="6370975"/>
          </a:xfrm>
          <a:prstGeom prst="rect">
            <a:avLst/>
          </a:prstGeom>
        </p:spPr>
        <p:txBody>
          <a:bodyPr wrap="square">
            <a:spAutoFit/>
          </a:bodyPr>
          <a:lstStyle/>
          <a:p>
            <a:pPr>
              <a:spcAft>
                <a:spcPts val="0"/>
              </a:spcAft>
            </a:pPr>
            <a:r>
              <a:rPr lang="en-US" sz="2400" b="1" baseline="30000" dirty="0">
                <a:solidFill>
                  <a:srgbClr val="C00000"/>
                </a:solidFill>
                <a:latin typeface="Times New Roman"/>
                <a:ea typeface="Calibri"/>
                <a:cs typeface="Arial"/>
              </a:rPr>
              <a:t> </a:t>
            </a:r>
            <a:r>
              <a:rPr lang="en-US" sz="2400" b="1" baseline="30000" dirty="0">
                <a:solidFill>
                  <a:srgbClr val="002060"/>
                </a:solidFill>
                <a:latin typeface="Times New Roman"/>
                <a:ea typeface="Calibri"/>
                <a:cs typeface="Arial"/>
              </a:rPr>
              <a:t>C)</a:t>
            </a:r>
            <a:r>
              <a:rPr lang="en-US" sz="2400" b="1" baseline="30000" dirty="0">
                <a:solidFill>
                  <a:srgbClr val="0070C0"/>
                </a:solidFill>
                <a:latin typeface="Times New Roman"/>
                <a:ea typeface="Calibri"/>
                <a:cs typeface="Arial"/>
              </a:rPr>
              <a:t> </a:t>
            </a:r>
            <a:r>
              <a:rPr lang="en-US" sz="2400" b="1" dirty="0" err="1">
                <a:solidFill>
                  <a:srgbClr val="C00000"/>
                </a:solidFill>
                <a:latin typeface="Times New Roman"/>
                <a:ea typeface="Calibri"/>
                <a:cs typeface="Arial"/>
              </a:rPr>
              <a:t>Dihdropyridine</a:t>
            </a:r>
            <a:r>
              <a:rPr lang="en-US" sz="2400" b="1" dirty="0">
                <a:solidFill>
                  <a:srgbClr val="C00000"/>
                </a:solidFill>
                <a:latin typeface="Times New Roman"/>
                <a:ea typeface="Calibri"/>
                <a:cs typeface="Arial"/>
              </a:rPr>
              <a:t> -</a:t>
            </a:r>
            <a:r>
              <a:rPr lang="en-US" sz="2400" b="1" dirty="0" err="1">
                <a:solidFill>
                  <a:srgbClr val="C00000"/>
                </a:solidFill>
                <a:latin typeface="Times New Roman"/>
                <a:ea typeface="Calibri"/>
                <a:cs typeface="Arial"/>
              </a:rPr>
              <a:t>prodrug</a:t>
            </a:r>
            <a:r>
              <a:rPr lang="en-US" sz="2400" b="1" dirty="0">
                <a:solidFill>
                  <a:srgbClr val="C00000"/>
                </a:solidFill>
                <a:latin typeface="Times New Roman"/>
                <a:ea typeface="Calibri"/>
                <a:cs typeface="Arial"/>
              </a:rPr>
              <a:t> of dopamine</a:t>
            </a:r>
            <a:endParaRPr lang="en-US" sz="2400" dirty="0">
              <a:ea typeface="Calibri"/>
              <a:cs typeface="Arial"/>
            </a:endParaRPr>
          </a:p>
          <a:p>
            <a:pPr>
              <a:spcAft>
                <a:spcPts val="0"/>
              </a:spcAft>
            </a:pPr>
            <a:r>
              <a:rPr lang="en-US" sz="2400" b="1" dirty="0">
                <a:solidFill>
                  <a:srgbClr val="C00000"/>
                </a:solidFill>
                <a:latin typeface="Times New Roman"/>
                <a:ea typeface="Calibri"/>
                <a:cs typeface="Arial"/>
              </a:rPr>
              <a:t> </a:t>
            </a:r>
            <a:endParaRPr lang="en-US" sz="2400" dirty="0">
              <a:ea typeface="Calibri"/>
              <a:cs typeface="Arial"/>
            </a:endParaRPr>
          </a:p>
          <a:p>
            <a:pPr>
              <a:spcAft>
                <a:spcPts val="0"/>
              </a:spcAft>
            </a:pPr>
            <a:r>
              <a:rPr lang="en-US" sz="2400" dirty="0">
                <a:latin typeface="Times New Roman"/>
                <a:ea typeface="Calibri"/>
                <a:cs typeface="Arial"/>
              </a:rPr>
              <a:t> The delivery of drugs across the blood—brain barrier has been a significant issue in the design of  many therapeutic compounds. Only very lipophilic drugs can cross into the brain without the aid of some active uptake process, such as the one that operates to incorporate essential amino acids into the CNS.  The facile oxidation of the</a:t>
            </a:r>
            <a:r>
              <a:rPr lang="en-US" sz="2400" b="1" dirty="0">
                <a:latin typeface="Times New Roman"/>
                <a:ea typeface="Calibri"/>
                <a:cs typeface="Arial"/>
              </a:rPr>
              <a:t> </a:t>
            </a:r>
            <a:r>
              <a:rPr lang="en-US" sz="2400" b="1" dirty="0" err="1">
                <a:latin typeface="Times New Roman"/>
                <a:ea typeface="Calibri"/>
                <a:cs typeface="Arial"/>
              </a:rPr>
              <a:t>dihydropyridine</a:t>
            </a:r>
            <a:r>
              <a:rPr lang="en-US" sz="2400" dirty="0">
                <a:latin typeface="Times New Roman"/>
                <a:ea typeface="Calibri"/>
                <a:cs typeface="Arial"/>
              </a:rPr>
              <a:t> ring system has been extensively investigated as a general process for chemical delivery of a number of drugs to the CNS. </a:t>
            </a:r>
            <a:endParaRPr lang="en-US" sz="2400" dirty="0" smtClean="0">
              <a:latin typeface="Times New Roman"/>
              <a:ea typeface="Calibri"/>
              <a:cs typeface="Arial"/>
            </a:endParaRPr>
          </a:p>
          <a:p>
            <a:pPr>
              <a:spcAft>
                <a:spcPts val="0"/>
              </a:spcAft>
            </a:pPr>
            <a:r>
              <a:rPr lang="en-US" sz="2400" dirty="0">
                <a:latin typeface="Times New Roman"/>
                <a:ea typeface="Calibri"/>
                <a:cs typeface="Arial"/>
              </a:rPr>
              <a:t>This process is a multistep procedure involving delivery of the drug—</a:t>
            </a:r>
            <a:r>
              <a:rPr lang="en-US" sz="2400" dirty="0" err="1">
                <a:latin typeface="Times New Roman"/>
                <a:ea typeface="Calibri"/>
                <a:cs typeface="Arial"/>
              </a:rPr>
              <a:t>dihydropyridine</a:t>
            </a:r>
            <a:r>
              <a:rPr lang="en-US" sz="2400" dirty="0">
                <a:latin typeface="Times New Roman"/>
                <a:ea typeface="Calibri"/>
                <a:cs typeface="Arial"/>
              </a:rPr>
              <a:t> derivative to the brain via facile diffusion across the blood—brain barrier, followed by oxidation to the quaternary pyridine </a:t>
            </a:r>
            <a:r>
              <a:rPr lang="en-US" sz="2400" dirty="0" err="1">
                <a:latin typeface="Times New Roman"/>
                <a:ea typeface="Calibri"/>
                <a:cs typeface="Arial"/>
              </a:rPr>
              <a:t>cation</a:t>
            </a:r>
            <a:r>
              <a:rPr lang="en-US" sz="2400" dirty="0">
                <a:latin typeface="Times New Roman"/>
                <a:ea typeface="Calibri"/>
                <a:cs typeface="Arial"/>
              </a:rPr>
              <a:t>, which is trapped in the brain. The drug is then released from</a:t>
            </a:r>
            <a:endParaRPr lang="en-US" sz="2000" dirty="0">
              <a:ea typeface="Calibri"/>
              <a:cs typeface="Arial"/>
            </a:endParaRPr>
          </a:p>
          <a:p>
            <a:pPr>
              <a:spcAft>
                <a:spcPts val="0"/>
              </a:spcAft>
            </a:pPr>
            <a:r>
              <a:rPr lang="en-US" sz="2400" dirty="0">
                <a:latin typeface="Times New Roman"/>
                <a:ea typeface="Calibri"/>
                <a:cs typeface="Arial"/>
              </a:rPr>
              <a:t>the pyridine </a:t>
            </a:r>
            <a:r>
              <a:rPr lang="en-US" sz="2400" dirty="0" err="1">
                <a:latin typeface="Times New Roman"/>
                <a:ea typeface="Calibri"/>
                <a:cs typeface="Arial"/>
              </a:rPr>
              <a:t>cation</a:t>
            </a:r>
            <a:r>
              <a:rPr lang="en-US" sz="2400" dirty="0">
                <a:latin typeface="Times New Roman"/>
                <a:ea typeface="Calibri"/>
                <a:cs typeface="Arial"/>
              </a:rPr>
              <a:t> by a second metabolic/chemical event.</a:t>
            </a:r>
            <a:endParaRPr lang="en-US" sz="2000" dirty="0">
              <a:ea typeface="Calibri"/>
              <a:cs typeface="Arial"/>
            </a:endParaRPr>
          </a:p>
          <a:p>
            <a:pPr>
              <a:spcAft>
                <a:spcPts val="0"/>
              </a:spcAft>
            </a:pPr>
            <a:endParaRPr lang="ar-IQ" sz="2400" dirty="0"/>
          </a:p>
        </p:txBody>
      </p:sp>
    </p:spTree>
    <p:extLst>
      <p:ext uri="{BB962C8B-B14F-4D97-AF65-F5344CB8AC3E}">
        <p14:creationId xmlns:p14="http://schemas.microsoft.com/office/powerpoint/2010/main" val="1311037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3864800208"/>
              </p:ext>
            </p:extLst>
          </p:nvPr>
        </p:nvGraphicFramePr>
        <p:xfrm>
          <a:off x="318794" y="1628800"/>
          <a:ext cx="8506412" cy="4130576"/>
        </p:xfrm>
        <a:graphic>
          <a:graphicData uri="http://schemas.openxmlformats.org/presentationml/2006/ole">
            <mc:AlternateContent xmlns:mc="http://schemas.openxmlformats.org/markup-compatibility/2006">
              <mc:Choice xmlns:v="urn:schemas-microsoft-com:vml" Requires="v">
                <p:oleObj spid="_x0000_s64516" name="CS ChemDraw Drawing" r:id="rId3" imgW="10025772" imgH="4879691" progId="ChemDraw.Document.6.0">
                  <p:embed/>
                </p:oleObj>
              </mc:Choice>
              <mc:Fallback>
                <p:oleObj name="CS ChemDraw Drawing" r:id="rId3" imgW="10025772" imgH="4879691" progId="ChemDraw.Document.6.0">
                  <p:embed/>
                  <p:pic>
                    <p:nvPicPr>
                      <p:cNvPr id="0" name="Object 1"/>
                      <p:cNvPicPr>
                        <a:picLocks noChangeAspect="1" noChangeArrowheads="1"/>
                      </p:cNvPicPr>
                      <p:nvPr/>
                    </p:nvPicPr>
                    <p:blipFill>
                      <a:blip r:embed="rId4"/>
                      <a:srcRect/>
                      <a:stretch>
                        <a:fillRect/>
                      </a:stretch>
                    </p:blipFill>
                    <p:spPr bwMode="auto">
                      <a:xfrm>
                        <a:off x="318794" y="1628800"/>
                        <a:ext cx="8506412" cy="4130576"/>
                      </a:xfrm>
                      <a:prstGeom prst="rect">
                        <a:avLst/>
                      </a:prstGeom>
                      <a:noFill/>
                    </p:spPr>
                  </p:pic>
                </p:oleObj>
              </mc:Fallback>
            </mc:AlternateContent>
          </a:graphicData>
        </a:graphic>
      </p:graphicFrame>
    </p:spTree>
    <p:extLst>
      <p:ext uri="{BB962C8B-B14F-4D97-AF65-F5344CB8AC3E}">
        <p14:creationId xmlns:p14="http://schemas.microsoft.com/office/powerpoint/2010/main" val="986294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7016" y="548680"/>
            <a:ext cx="8856984" cy="5024965"/>
          </a:xfrm>
          <a:prstGeom prst="rect">
            <a:avLst/>
          </a:prstGeom>
        </p:spPr>
        <p:txBody>
          <a:bodyPr wrap="square">
            <a:spAutoFit/>
          </a:bodyPr>
          <a:lstStyle/>
          <a:p>
            <a:pPr marL="342900" lvl="0" indent="-342900">
              <a:lnSpc>
                <a:spcPct val="115000"/>
              </a:lnSpc>
              <a:spcAft>
                <a:spcPts val="1000"/>
              </a:spcAft>
              <a:buFont typeface="+mj-lt"/>
              <a:buAutoNum type="arabicPeriod" startAt="4"/>
            </a:pPr>
            <a:r>
              <a:rPr lang="en-US" sz="2800" b="1" dirty="0">
                <a:solidFill>
                  <a:srgbClr val="C00000"/>
                </a:solidFill>
                <a:latin typeface="Times New Roman"/>
                <a:ea typeface="Calibri"/>
                <a:cs typeface="Arial"/>
              </a:rPr>
              <a:t>Human eye (</a:t>
            </a:r>
            <a:r>
              <a:rPr lang="en-US" sz="2800" b="1" dirty="0" err="1">
                <a:solidFill>
                  <a:srgbClr val="C00000"/>
                </a:solidFill>
                <a:latin typeface="Times New Roman"/>
                <a:ea typeface="Calibri"/>
                <a:cs typeface="Arial"/>
              </a:rPr>
              <a:t>Dipivefrin</a:t>
            </a:r>
            <a:r>
              <a:rPr lang="en-US" sz="2800" b="1" dirty="0">
                <a:solidFill>
                  <a:srgbClr val="C00000"/>
                </a:solidFill>
                <a:latin typeface="Times New Roman"/>
                <a:ea typeface="Calibri"/>
                <a:cs typeface="Arial"/>
              </a:rPr>
              <a:t>)</a:t>
            </a:r>
            <a:endParaRPr lang="en-US" sz="2800" dirty="0">
              <a:ea typeface="Calibri"/>
              <a:cs typeface="Arial"/>
            </a:endParaRPr>
          </a:p>
          <a:p>
            <a:pPr>
              <a:spcAft>
                <a:spcPts val="0"/>
              </a:spcAft>
            </a:pPr>
            <a:r>
              <a:rPr lang="en-US" sz="2800" dirty="0">
                <a:latin typeface="Times New Roman"/>
                <a:ea typeface="Calibri"/>
                <a:cs typeface="Arial"/>
              </a:rPr>
              <a:t>Lipophilic esters of epinephrine, such as the </a:t>
            </a:r>
            <a:r>
              <a:rPr lang="en-US" sz="2800" dirty="0" err="1">
                <a:latin typeface="Times New Roman"/>
                <a:ea typeface="Calibri"/>
                <a:cs typeface="Arial"/>
              </a:rPr>
              <a:t>dipivaloyl</a:t>
            </a:r>
            <a:r>
              <a:rPr lang="en-US" sz="2800" dirty="0">
                <a:latin typeface="Times New Roman"/>
                <a:ea typeface="Calibri"/>
                <a:cs typeface="Arial"/>
              </a:rPr>
              <a:t> ester of epinephrine show better corneal penetration following direct application to the eye than the more polar parent drug epinephrine.</a:t>
            </a:r>
            <a:endParaRPr lang="en-US" sz="2800" dirty="0">
              <a:ea typeface="Calibri"/>
              <a:cs typeface="Arial"/>
            </a:endParaRPr>
          </a:p>
          <a:p>
            <a:pPr>
              <a:spcAft>
                <a:spcPts val="0"/>
              </a:spcAft>
            </a:pPr>
            <a:r>
              <a:rPr lang="en-US" sz="2800" dirty="0">
                <a:latin typeface="Times New Roman"/>
                <a:ea typeface="Calibri"/>
                <a:cs typeface="Arial"/>
              </a:rPr>
              <a:t>The </a:t>
            </a:r>
            <a:r>
              <a:rPr lang="en-US" sz="2800" dirty="0" err="1">
                <a:latin typeface="Times New Roman"/>
                <a:ea typeface="Calibri"/>
                <a:cs typeface="Arial"/>
              </a:rPr>
              <a:t>esterases</a:t>
            </a:r>
            <a:r>
              <a:rPr lang="en-US" sz="2800" dirty="0">
                <a:latin typeface="Times New Roman"/>
                <a:ea typeface="Calibri"/>
                <a:cs typeface="Arial"/>
              </a:rPr>
              <a:t> necessary for the hydrolysis of the </a:t>
            </a:r>
            <a:r>
              <a:rPr lang="en-US" sz="2800" dirty="0" err="1">
                <a:latin typeface="Times New Roman"/>
                <a:ea typeface="Calibri"/>
                <a:cs typeface="Arial"/>
              </a:rPr>
              <a:t>prodrug</a:t>
            </a:r>
            <a:r>
              <a:rPr lang="en-US" sz="2800" dirty="0">
                <a:latin typeface="Times New Roman"/>
                <a:ea typeface="Calibri"/>
                <a:cs typeface="Arial"/>
              </a:rPr>
              <a:t> are readily available in the eye and skin. The more polar drug species, epinephrine is then localized within the lipophilic membrane barriers of the eye, and the drug remains available at the target site to produce its </a:t>
            </a:r>
            <a:r>
              <a:rPr lang="en-US" sz="2800" dirty="0" err="1">
                <a:latin typeface="Times New Roman"/>
                <a:ea typeface="Calibri"/>
                <a:cs typeface="Arial"/>
              </a:rPr>
              <a:t>antiglaucoma</a:t>
            </a:r>
            <a:r>
              <a:rPr lang="en-US" sz="2800" dirty="0">
                <a:latin typeface="Times New Roman"/>
                <a:ea typeface="Calibri"/>
                <a:cs typeface="Arial"/>
              </a:rPr>
              <a:t> effect.</a:t>
            </a:r>
            <a:endParaRPr lang="en-US" sz="2800" dirty="0">
              <a:ea typeface="Calibri"/>
              <a:cs typeface="Arial"/>
            </a:endParaRPr>
          </a:p>
          <a:p>
            <a:pPr>
              <a:spcAft>
                <a:spcPts val="0"/>
              </a:spcAft>
            </a:pPr>
            <a:r>
              <a:rPr lang="en-US" sz="2800" dirty="0">
                <a:latin typeface="Times New Roman"/>
                <a:ea typeface="Calibri"/>
                <a:cs typeface="Arial"/>
              </a:rPr>
              <a:t> </a:t>
            </a:r>
            <a:endParaRPr lang="en-US" sz="2800" dirty="0">
              <a:ea typeface="Calibri"/>
              <a:cs typeface="Arial"/>
            </a:endParaRPr>
          </a:p>
        </p:txBody>
      </p:sp>
    </p:spTree>
    <p:extLst>
      <p:ext uri="{BB962C8B-B14F-4D97-AF65-F5344CB8AC3E}">
        <p14:creationId xmlns:p14="http://schemas.microsoft.com/office/powerpoint/2010/main" val="3265583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3873509299"/>
              </p:ext>
            </p:extLst>
          </p:nvPr>
        </p:nvGraphicFramePr>
        <p:xfrm>
          <a:off x="166260" y="1340768"/>
          <a:ext cx="8811479" cy="4385022"/>
        </p:xfrm>
        <a:graphic>
          <a:graphicData uri="http://schemas.openxmlformats.org/presentationml/2006/ole">
            <mc:AlternateContent xmlns:mc="http://schemas.openxmlformats.org/markup-compatibility/2006">
              <mc:Choice xmlns:v="urn:schemas-microsoft-com:vml" Requires="v">
                <p:oleObj spid="_x0000_s65539" name="CS ChemDraw Drawing" r:id="rId3" imgW="10567021" imgH="5271092" progId="ChemDraw.Document.6.0">
                  <p:embed/>
                </p:oleObj>
              </mc:Choice>
              <mc:Fallback>
                <p:oleObj name="CS ChemDraw Drawing" r:id="rId3" imgW="10567021" imgH="5271092" progId="ChemDraw.Document.6.0">
                  <p:embed/>
                  <p:pic>
                    <p:nvPicPr>
                      <p:cNvPr id="0" name="Object 1"/>
                      <p:cNvPicPr>
                        <a:picLocks noChangeAspect="1" noChangeArrowheads="1"/>
                      </p:cNvPicPr>
                      <p:nvPr/>
                    </p:nvPicPr>
                    <p:blipFill>
                      <a:blip r:embed="rId4"/>
                      <a:srcRect/>
                      <a:stretch>
                        <a:fillRect/>
                      </a:stretch>
                    </p:blipFill>
                    <p:spPr bwMode="auto">
                      <a:xfrm>
                        <a:off x="166260" y="1340768"/>
                        <a:ext cx="8811479" cy="4385022"/>
                      </a:xfrm>
                      <a:prstGeom prst="rect">
                        <a:avLst/>
                      </a:prstGeom>
                      <a:noFill/>
                    </p:spPr>
                  </p:pic>
                </p:oleObj>
              </mc:Fallback>
            </mc:AlternateContent>
          </a:graphicData>
        </a:graphic>
      </p:graphicFrame>
    </p:spTree>
    <p:extLst>
      <p:ext uri="{BB962C8B-B14F-4D97-AF65-F5344CB8AC3E}">
        <p14:creationId xmlns:p14="http://schemas.microsoft.com/office/powerpoint/2010/main" val="2566200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48680"/>
            <a:ext cx="8136904" cy="4893647"/>
          </a:xfrm>
          <a:prstGeom prst="rect">
            <a:avLst/>
          </a:prstGeom>
        </p:spPr>
        <p:txBody>
          <a:bodyPr wrap="square">
            <a:spAutoFit/>
          </a:bodyPr>
          <a:lstStyle/>
          <a:p>
            <a:pPr marL="342900" lvl="0" indent="-342900">
              <a:buFont typeface="+mj-lt"/>
              <a:buAutoNum type="arabicPeriod" startAt="4"/>
            </a:pPr>
            <a:r>
              <a:rPr lang="en-US" sz="2400" b="1" dirty="0">
                <a:solidFill>
                  <a:srgbClr val="C00000"/>
                </a:solidFill>
                <a:latin typeface="Times New Roman"/>
                <a:ea typeface="Calibri"/>
                <a:cs typeface="Arial"/>
              </a:rPr>
              <a:t>Colon and lower GI tract</a:t>
            </a:r>
            <a:endParaRPr lang="en-US" sz="2400" dirty="0">
              <a:ea typeface="Calibri"/>
              <a:cs typeface="Arial"/>
            </a:endParaRPr>
          </a:p>
          <a:p>
            <a:pPr>
              <a:spcAft>
                <a:spcPts val="0"/>
              </a:spcAft>
            </a:pPr>
            <a:r>
              <a:rPr lang="en-US" sz="2400" dirty="0">
                <a:latin typeface="Times New Roman"/>
                <a:ea typeface="Calibri"/>
                <a:cs typeface="Arial"/>
              </a:rPr>
              <a:t>           The delivery of drugs to the</a:t>
            </a:r>
            <a:r>
              <a:rPr lang="en-US" sz="2400" b="1" dirty="0">
                <a:latin typeface="Times New Roman"/>
                <a:ea typeface="Calibri"/>
                <a:cs typeface="Arial"/>
              </a:rPr>
              <a:t> colon</a:t>
            </a:r>
            <a:r>
              <a:rPr lang="en-US" sz="2400" dirty="0">
                <a:latin typeface="Times New Roman"/>
                <a:ea typeface="Calibri"/>
                <a:cs typeface="Arial"/>
              </a:rPr>
              <a:t> and </a:t>
            </a:r>
            <a:r>
              <a:rPr lang="en-US" sz="2400" b="1" dirty="0">
                <a:latin typeface="Times New Roman"/>
                <a:ea typeface="Calibri"/>
                <a:cs typeface="Arial"/>
              </a:rPr>
              <a:t>lower GI tract</a:t>
            </a:r>
            <a:r>
              <a:rPr lang="en-US" sz="2400" dirty="0">
                <a:latin typeface="Times New Roman"/>
                <a:ea typeface="Calibri"/>
                <a:cs typeface="Arial"/>
              </a:rPr>
              <a:t> has taken advantage of the unique enzymatic processes found in colon bacteria. The glycosidase activity of these bacteria</a:t>
            </a:r>
            <a:endParaRPr lang="en-US" sz="2400" dirty="0">
              <a:ea typeface="Calibri"/>
              <a:cs typeface="Arial"/>
            </a:endParaRPr>
          </a:p>
          <a:p>
            <a:pPr>
              <a:spcAft>
                <a:spcPts val="0"/>
              </a:spcAft>
            </a:pPr>
            <a:r>
              <a:rPr lang="en-US" sz="2400" dirty="0">
                <a:latin typeface="Times New Roman"/>
                <a:ea typeface="Calibri"/>
                <a:cs typeface="Arial"/>
              </a:rPr>
              <a:t>allows hydrolysis of glycoside derivatives of drugs in the colon and provides higher concentrations of active drug. </a:t>
            </a:r>
            <a:endParaRPr lang="en-US" sz="2400" dirty="0">
              <a:ea typeface="Calibri"/>
              <a:cs typeface="Arial"/>
            </a:endParaRPr>
          </a:p>
          <a:p>
            <a:pPr>
              <a:spcAft>
                <a:spcPts val="0"/>
              </a:spcAft>
            </a:pPr>
            <a:r>
              <a:rPr lang="en-US" sz="2400" dirty="0">
                <a:latin typeface="Times New Roman"/>
                <a:ea typeface="Calibri"/>
                <a:cs typeface="Arial"/>
              </a:rPr>
              <a:t>           A number of </a:t>
            </a:r>
            <a:r>
              <a:rPr lang="en-US" sz="2400" b="1" dirty="0">
                <a:latin typeface="Times New Roman"/>
                <a:ea typeface="Calibri"/>
                <a:cs typeface="Arial"/>
              </a:rPr>
              <a:t>steroid</a:t>
            </a:r>
            <a:r>
              <a:rPr lang="en-US" sz="2400" dirty="0">
                <a:latin typeface="Times New Roman"/>
                <a:ea typeface="Calibri"/>
                <a:cs typeface="Arial"/>
              </a:rPr>
              <a:t> drugs demonstrate increased effectiveness in the lower GI tract following administration as their glycoside derivatives. The polar glycoside derivatives of the steroids are not well absorbed into the bloodstream from the GI tract and remain available to serve as substrates for the bacteria that are found primarily in the human colon.</a:t>
            </a:r>
            <a:endParaRPr lang="en-US" sz="2400" dirty="0">
              <a:ea typeface="Calibri"/>
              <a:cs typeface="Arial"/>
            </a:endParaRPr>
          </a:p>
          <a:p>
            <a:pPr>
              <a:spcAft>
                <a:spcPts val="0"/>
              </a:spcAft>
            </a:pPr>
            <a:r>
              <a:rPr lang="en-US" sz="2400" dirty="0">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2867467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1979305934"/>
              </p:ext>
            </p:extLst>
          </p:nvPr>
        </p:nvGraphicFramePr>
        <p:xfrm>
          <a:off x="1850027" y="476672"/>
          <a:ext cx="5443945" cy="2602979"/>
        </p:xfrm>
        <a:graphic>
          <a:graphicData uri="http://schemas.openxmlformats.org/presentationml/2006/ole">
            <mc:AlternateContent xmlns:mc="http://schemas.openxmlformats.org/markup-compatibility/2006">
              <mc:Choice xmlns:v="urn:schemas-microsoft-com:vml" Requires="v">
                <p:oleObj spid="_x0000_s66563" name="CS ChemDraw Drawing" r:id="rId3" imgW="4334150" imgH="2067864" progId="ChemDraw.Document.6.0">
                  <p:embed/>
                </p:oleObj>
              </mc:Choice>
              <mc:Fallback>
                <p:oleObj name="CS ChemDraw Drawing" r:id="rId3" imgW="4334150" imgH="2067864" progId="ChemDraw.Document.6.0">
                  <p:embed/>
                  <p:pic>
                    <p:nvPicPr>
                      <p:cNvPr id="0" name="Object 1"/>
                      <p:cNvPicPr>
                        <a:picLocks noChangeAspect="1" noChangeArrowheads="1"/>
                      </p:cNvPicPr>
                      <p:nvPr/>
                    </p:nvPicPr>
                    <p:blipFill>
                      <a:blip r:embed="rId4"/>
                      <a:srcRect/>
                      <a:stretch>
                        <a:fillRect/>
                      </a:stretch>
                    </p:blipFill>
                    <p:spPr bwMode="auto">
                      <a:xfrm>
                        <a:off x="1850027" y="476672"/>
                        <a:ext cx="5443945" cy="2602979"/>
                      </a:xfrm>
                      <a:prstGeom prst="rect">
                        <a:avLst/>
                      </a:prstGeom>
                      <a:noFill/>
                    </p:spPr>
                  </p:pic>
                </p:oleObj>
              </mc:Fallback>
            </mc:AlternateContent>
          </a:graphicData>
        </a:graphic>
      </p:graphicFrame>
      <p:pic>
        <p:nvPicPr>
          <p:cNvPr id="4" name="Picture 4" descr="http://www.ualberta.ca/~csps/JPPS6(1)/S.Chourasia/Figure_3.gif"/>
          <p:cNvPicPr/>
          <p:nvPr/>
        </p:nvPicPr>
        <p:blipFill>
          <a:blip r:embed="rId5">
            <a:extLst>
              <a:ext uri="{28A0092B-C50C-407E-A947-70E740481C1C}">
                <a14:useLocalDpi xmlns:a14="http://schemas.microsoft.com/office/drawing/2010/main" val="0"/>
              </a:ext>
            </a:extLst>
          </a:blip>
          <a:srcRect/>
          <a:stretch>
            <a:fillRect/>
          </a:stretch>
        </p:blipFill>
        <p:spPr bwMode="auto">
          <a:xfrm>
            <a:off x="1331640" y="3140968"/>
            <a:ext cx="6480720" cy="2736076"/>
          </a:xfrm>
          <a:prstGeom prst="rect">
            <a:avLst/>
          </a:prstGeom>
          <a:noFill/>
          <a:ln>
            <a:noFill/>
          </a:ln>
          <a:extLst/>
        </p:spPr>
      </p:pic>
      <p:sp>
        <p:nvSpPr>
          <p:cNvPr id="5" name="مستطيل 4"/>
          <p:cNvSpPr/>
          <p:nvPr/>
        </p:nvSpPr>
        <p:spPr>
          <a:xfrm>
            <a:off x="179512" y="5877044"/>
            <a:ext cx="8964488" cy="1018740"/>
          </a:xfrm>
          <a:prstGeom prst="rect">
            <a:avLst/>
          </a:prstGeom>
        </p:spPr>
        <p:txBody>
          <a:bodyPr wrap="square">
            <a:spAutoFit/>
          </a:bodyPr>
          <a:lstStyle/>
          <a:p>
            <a:pPr algn="just" eaLnBrk="0" fontAlgn="base" hangingPunct="0">
              <a:lnSpc>
                <a:spcPct val="115000"/>
              </a:lnSpc>
              <a:spcAft>
                <a:spcPts val="0"/>
              </a:spcAft>
              <a:tabLst>
                <a:tab pos="1476375" algn="l"/>
              </a:tabLst>
            </a:pPr>
            <a:r>
              <a:rPr lang="en-US" sz="2800" b="1" dirty="0">
                <a:solidFill>
                  <a:srgbClr val="800000"/>
                </a:solidFill>
                <a:latin typeface="Comic Sans MS"/>
                <a:cs typeface="Times New Roman"/>
              </a:rPr>
              <a:t>Dexamethasone-21-β-D-</a:t>
            </a:r>
            <a:r>
              <a:rPr lang="en-US" sz="2800" b="1" dirty="0" err="1">
                <a:solidFill>
                  <a:srgbClr val="800000"/>
                </a:solidFill>
                <a:latin typeface="Comic Sans MS"/>
                <a:cs typeface="Times New Roman"/>
              </a:rPr>
              <a:t>glucoside</a:t>
            </a:r>
            <a:r>
              <a:rPr lang="en-US" sz="2800" b="1" dirty="0">
                <a:solidFill>
                  <a:srgbClr val="800000"/>
                </a:solidFill>
                <a:latin typeface="Comic Sans MS"/>
                <a:cs typeface="Times New Roman"/>
              </a:rPr>
              <a:t> </a:t>
            </a:r>
            <a:endParaRPr lang="en-US" sz="2800" dirty="0">
              <a:ea typeface="Calibri"/>
              <a:cs typeface="Arial"/>
            </a:endParaRPr>
          </a:p>
          <a:p>
            <a:r>
              <a:rPr lang="en-US" sz="2800" b="1" dirty="0">
                <a:solidFill>
                  <a:srgbClr val="800000"/>
                </a:solidFill>
                <a:latin typeface="Comic Sans MS"/>
                <a:cs typeface="Times New Roman"/>
              </a:rPr>
              <a:t>(Arrow shows site of action of   glycosidase)</a:t>
            </a:r>
            <a:endParaRPr lang="ar-IQ" sz="2800" dirty="0"/>
          </a:p>
        </p:txBody>
      </p:sp>
    </p:spTree>
    <p:extLst>
      <p:ext uri="{BB962C8B-B14F-4D97-AF65-F5344CB8AC3E}">
        <p14:creationId xmlns:p14="http://schemas.microsoft.com/office/powerpoint/2010/main" val="2609561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44975"/>
            <a:ext cx="8892480" cy="6715685"/>
          </a:xfrm>
          <a:prstGeom prst="rect">
            <a:avLst/>
          </a:prstGeom>
        </p:spPr>
        <p:txBody>
          <a:bodyPr wrap="square">
            <a:spAutoFit/>
          </a:bodyPr>
          <a:lstStyle/>
          <a:p>
            <a:pPr>
              <a:spcAft>
                <a:spcPts val="0"/>
              </a:spcAft>
            </a:pPr>
            <a:r>
              <a:rPr lang="en-US" sz="3200" b="1" i="1" u="sng" dirty="0">
                <a:solidFill>
                  <a:srgbClr val="330066"/>
                </a:solidFill>
                <a:latin typeface="Times New Roman"/>
                <a:ea typeface="+mj-ea"/>
                <a:cs typeface="Arial"/>
              </a:rPr>
              <a:t>Drug  delivery approaches  </a:t>
            </a:r>
            <a:r>
              <a:rPr lang="en-US" sz="3200" b="1" i="1" u="sng" dirty="0">
                <a:solidFill>
                  <a:srgbClr val="C00000"/>
                </a:solidFill>
                <a:latin typeface="Times New Roman"/>
                <a:ea typeface="Calibri"/>
                <a:cs typeface="Arial"/>
              </a:rPr>
              <a:t>(Chemical delivery system)</a:t>
            </a:r>
            <a:endParaRPr lang="en-US" sz="3200" dirty="0">
              <a:ea typeface="Calibri"/>
              <a:cs typeface="Arial"/>
            </a:endParaRPr>
          </a:p>
          <a:p>
            <a:pPr>
              <a:spcAft>
                <a:spcPts val="0"/>
              </a:spcAft>
            </a:pPr>
            <a:r>
              <a:rPr lang="en-US" sz="3200" b="1" dirty="0">
                <a:solidFill>
                  <a:srgbClr val="330066"/>
                </a:solidFill>
                <a:latin typeface="Times New Roman"/>
                <a:ea typeface="+mj-ea"/>
                <a:cs typeface="Arial"/>
              </a:rPr>
              <a:t> </a:t>
            </a:r>
            <a:endParaRPr lang="en-US" sz="3200" dirty="0">
              <a:ea typeface="Calibri"/>
              <a:cs typeface="Arial"/>
            </a:endParaRPr>
          </a:p>
          <a:p>
            <a:pPr>
              <a:spcAft>
                <a:spcPts val="0"/>
              </a:spcAft>
            </a:pPr>
            <a:r>
              <a:rPr lang="en-US" sz="3200" b="1" dirty="0">
                <a:solidFill>
                  <a:srgbClr val="330066"/>
                </a:solidFill>
                <a:latin typeface="Times New Roman"/>
                <a:ea typeface="+mj-ea"/>
                <a:cs typeface="Arial"/>
              </a:rPr>
              <a:t>Targeted delivery of drugs</a:t>
            </a:r>
            <a:endParaRPr lang="en-US" sz="3200" dirty="0">
              <a:ea typeface="Calibri"/>
              <a:cs typeface="Arial"/>
            </a:endParaRPr>
          </a:p>
          <a:p>
            <a:pPr>
              <a:spcAft>
                <a:spcPts val="0"/>
              </a:spcAft>
            </a:pPr>
            <a:r>
              <a:rPr lang="en-US" sz="3200" b="1" dirty="0">
                <a:solidFill>
                  <a:srgbClr val="330066"/>
                </a:solidFill>
                <a:latin typeface="Times New Roman"/>
                <a:ea typeface="+mj-ea"/>
                <a:cs typeface="Arial"/>
              </a:rPr>
              <a:t> </a:t>
            </a:r>
            <a:endParaRPr lang="en-US" sz="3200" dirty="0">
              <a:ea typeface="Calibri"/>
              <a:cs typeface="Arial"/>
            </a:endParaRPr>
          </a:p>
          <a:p>
            <a:pPr fontAlgn="base">
              <a:spcAft>
                <a:spcPts val="0"/>
              </a:spcAft>
            </a:pPr>
            <a:r>
              <a:rPr lang="en-US" sz="3200" dirty="0">
                <a:solidFill>
                  <a:srgbClr val="FF0000"/>
                </a:solidFill>
                <a:latin typeface="Times New Roman"/>
              </a:rPr>
              <a:t>Drug targeting:</a:t>
            </a:r>
            <a:r>
              <a:rPr lang="en-US" sz="3200" dirty="0">
                <a:solidFill>
                  <a:srgbClr val="FF0000"/>
                </a:solidFill>
                <a:latin typeface="Times New Roman"/>
                <a:ea typeface="Times New Roman"/>
              </a:rPr>
              <a:t>-</a:t>
            </a:r>
            <a:r>
              <a:rPr lang="en-US" sz="3200" dirty="0">
                <a:solidFill>
                  <a:srgbClr val="000000"/>
                </a:solidFill>
                <a:latin typeface="Times New Roman"/>
              </a:rPr>
              <a:t> is the delivery of drugs to receptors (or) organs (or) any other specific part of the body.</a:t>
            </a:r>
            <a:endParaRPr lang="en-US" sz="3200" dirty="0"/>
          </a:p>
          <a:p>
            <a:pPr fontAlgn="base">
              <a:spcAft>
                <a:spcPts val="0"/>
              </a:spcAft>
            </a:pPr>
            <a:r>
              <a:rPr lang="en-US" sz="3200" dirty="0">
                <a:solidFill>
                  <a:srgbClr val="000000"/>
                </a:solidFill>
                <a:latin typeface="Times New Roman"/>
              </a:rPr>
              <a:t>The targeted delivery of drugs may be achieved by different approaches, mainly classified into 3 categories.</a:t>
            </a:r>
            <a:endParaRPr lang="en-US" sz="3200" dirty="0"/>
          </a:p>
          <a:p>
            <a:pPr marL="742950" lvl="1" indent="-285750" fontAlgn="base">
              <a:lnSpc>
                <a:spcPct val="115000"/>
              </a:lnSpc>
              <a:spcAft>
                <a:spcPts val="0"/>
              </a:spcAft>
              <a:buFont typeface="+mj-lt"/>
              <a:buAutoNum type="arabicPeriod"/>
              <a:tabLst>
                <a:tab pos="499110" algn="l"/>
              </a:tabLst>
            </a:pPr>
            <a:r>
              <a:rPr lang="en-US" sz="3200" dirty="0">
                <a:solidFill>
                  <a:srgbClr val="002060"/>
                </a:solidFill>
                <a:latin typeface="Times New Roman"/>
                <a:ea typeface="Times New Roman"/>
                <a:cs typeface="Times New Roman"/>
              </a:rPr>
              <a:t>Physical (or) Mechanical approach.</a:t>
            </a:r>
            <a:endParaRPr lang="en-US" sz="3200" dirty="0">
              <a:latin typeface="Times New Roman"/>
              <a:ea typeface="Times New Roman"/>
              <a:cs typeface="Times New Roman"/>
            </a:endParaRPr>
          </a:p>
          <a:p>
            <a:pPr marL="742950" lvl="1" indent="-285750" fontAlgn="base">
              <a:lnSpc>
                <a:spcPct val="115000"/>
              </a:lnSpc>
              <a:spcAft>
                <a:spcPts val="0"/>
              </a:spcAft>
              <a:buFont typeface="+mj-lt"/>
              <a:buAutoNum type="arabicPeriod"/>
              <a:tabLst>
                <a:tab pos="499110" algn="l"/>
              </a:tabLst>
            </a:pPr>
            <a:r>
              <a:rPr lang="en-US" sz="3200" dirty="0">
                <a:solidFill>
                  <a:srgbClr val="002060"/>
                </a:solidFill>
                <a:latin typeface="Times New Roman"/>
                <a:ea typeface="Times New Roman"/>
                <a:cs typeface="Times New Roman"/>
              </a:rPr>
              <a:t>Biological approach.</a:t>
            </a:r>
            <a:endParaRPr lang="en-US" sz="3200" dirty="0">
              <a:latin typeface="Times New Roman"/>
              <a:ea typeface="Times New Roman"/>
              <a:cs typeface="Times New Roman"/>
            </a:endParaRPr>
          </a:p>
          <a:p>
            <a:pPr marL="742950" lvl="1" indent="-285750" fontAlgn="base">
              <a:lnSpc>
                <a:spcPct val="115000"/>
              </a:lnSpc>
              <a:spcAft>
                <a:spcPts val="0"/>
              </a:spcAft>
              <a:buFont typeface="+mj-lt"/>
              <a:buAutoNum type="arabicPeriod"/>
              <a:tabLst>
                <a:tab pos="499110" algn="l"/>
              </a:tabLst>
            </a:pPr>
            <a:r>
              <a:rPr lang="en-US" sz="3200" dirty="0">
                <a:solidFill>
                  <a:srgbClr val="002060"/>
                </a:solidFill>
                <a:latin typeface="Times New Roman"/>
                <a:ea typeface="Times New Roman"/>
                <a:cs typeface="Times New Roman"/>
              </a:rPr>
              <a:t>Chemical approach</a:t>
            </a:r>
            <a:endParaRPr lang="en-US" sz="3200" dirty="0">
              <a:effectLst/>
              <a:latin typeface="Times New Roman"/>
              <a:ea typeface="Times New Roman"/>
              <a:cs typeface="Times New Roman"/>
            </a:endParaRPr>
          </a:p>
        </p:txBody>
      </p:sp>
    </p:spTree>
    <p:extLst>
      <p:ext uri="{BB962C8B-B14F-4D97-AF65-F5344CB8AC3E}">
        <p14:creationId xmlns:p14="http://schemas.microsoft.com/office/powerpoint/2010/main" val="2528680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43083"/>
            <a:ext cx="8064896" cy="6669646"/>
          </a:xfrm>
          <a:prstGeom prst="rect">
            <a:avLst/>
          </a:prstGeom>
        </p:spPr>
        <p:txBody>
          <a:bodyPr wrap="square">
            <a:spAutoFit/>
          </a:bodyPr>
          <a:lstStyle/>
          <a:p>
            <a:pPr fontAlgn="base">
              <a:lnSpc>
                <a:spcPct val="115000"/>
              </a:lnSpc>
              <a:spcAft>
                <a:spcPts val="0"/>
              </a:spcAft>
            </a:pPr>
            <a:r>
              <a:rPr lang="en-US" sz="2800" b="1" dirty="0">
                <a:solidFill>
                  <a:srgbClr val="C00000"/>
                </a:solidFill>
                <a:latin typeface="Times New Roman"/>
                <a:ea typeface="Times New Roman"/>
                <a:cs typeface="Arial"/>
              </a:rPr>
              <a:t>Physical (or) Mechanical approach.:-</a:t>
            </a:r>
            <a:r>
              <a:rPr lang="en-US" sz="2800" dirty="0">
                <a:solidFill>
                  <a:srgbClr val="000000"/>
                </a:solidFill>
                <a:latin typeface="Times New Roman"/>
                <a:ea typeface="Times New Roman"/>
                <a:cs typeface="Arial"/>
              </a:rPr>
              <a:t>It involves formulation of drug using a particulate delivery device, which will allow differential release of the drug</a:t>
            </a:r>
            <a:r>
              <a:rPr lang="en-US" sz="2800" dirty="0">
                <a:solidFill>
                  <a:srgbClr val="000000"/>
                </a:solidFill>
                <a:latin typeface="Times New Roman"/>
                <a:cs typeface="Arial"/>
              </a:rPr>
              <a:t> (as microspheres, nanoparticles, </a:t>
            </a:r>
            <a:r>
              <a:rPr lang="en-US" sz="2800" dirty="0" err="1">
                <a:solidFill>
                  <a:srgbClr val="000000"/>
                </a:solidFill>
                <a:latin typeface="Times New Roman"/>
                <a:cs typeface="Arial"/>
              </a:rPr>
              <a:t>liposomes,etc</a:t>
            </a:r>
            <a:r>
              <a:rPr lang="en-US" sz="2800" dirty="0">
                <a:solidFill>
                  <a:srgbClr val="000000"/>
                </a:solidFill>
                <a:latin typeface="Times New Roman"/>
                <a:cs typeface="Arial"/>
              </a:rPr>
              <a:t>.,)</a:t>
            </a:r>
            <a:endParaRPr lang="en-US" sz="2800" dirty="0">
              <a:ea typeface="Calibri"/>
              <a:cs typeface="Arial"/>
            </a:endParaRPr>
          </a:p>
          <a:p>
            <a:pPr fontAlgn="base">
              <a:lnSpc>
                <a:spcPct val="115000"/>
              </a:lnSpc>
              <a:spcAft>
                <a:spcPts val="0"/>
              </a:spcAft>
            </a:pPr>
            <a:r>
              <a:rPr lang="en-US" sz="2800" dirty="0">
                <a:solidFill>
                  <a:srgbClr val="000000"/>
                </a:solidFill>
                <a:latin typeface="Times New Roman"/>
                <a:ea typeface="Times New Roman"/>
                <a:cs typeface="Arial"/>
              </a:rPr>
              <a:t> </a:t>
            </a:r>
            <a:endParaRPr lang="en-US" sz="2800" dirty="0">
              <a:ea typeface="Calibri"/>
              <a:cs typeface="Arial"/>
            </a:endParaRPr>
          </a:p>
          <a:p>
            <a:pPr fontAlgn="base">
              <a:lnSpc>
                <a:spcPct val="115000"/>
              </a:lnSpc>
              <a:spcAft>
                <a:spcPts val="0"/>
              </a:spcAft>
            </a:pPr>
            <a:r>
              <a:rPr lang="en-US" sz="2800" b="1" dirty="0">
                <a:solidFill>
                  <a:srgbClr val="C00000"/>
                </a:solidFill>
                <a:latin typeface="Times New Roman"/>
                <a:ea typeface="Times New Roman"/>
                <a:cs typeface="Arial"/>
              </a:rPr>
              <a:t>Biological approach:-</a:t>
            </a:r>
            <a:r>
              <a:rPr lang="en-US" sz="2800" dirty="0">
                <a:solidFill>
                  <a:srgbClr val="002060"/>
                </a:solidFill>
                <a:latin typeface="Times New Roman"/>
                <a:ea typeface="Times New Roman"/>
                <a:cs typeface="Arial"/>
              </a:rPr>
              <a:t> </a:t>
            </a:r>
            <a:r>
              <a:rPr lang="en-US" sz="2800" dirty="0">
                <a:solidFill>
                  <a:srgbClr val="000000"/>
                </a:solidFill>
                <a:latin typeface="Times New Roman"/>
                <a:cs typeface="Arial"/>
              </a:rPr>
              <a:t>It involves the delivery of drugs using carrier system with targeting moiety,</a:t>
            </a:r>
            <a:endParaRPr lang="en-US" sz="2800" dirty="0">
              <a:ea typeface="Calibri"/>
              <a:cs typeface="Arial"/>
            </a:endParaRPr>
          </a:p>
          <a:p>
            <a:pPr fontAlgn="base">
              <a:lnSpc>
                <a:spcPct val="80000"/>
              </a:lnSpc>
              <a:spcAft>
                <a:spcPts val="0"/>
              </a:spcAft>
            </a:pPr>
            <a:r>
              <a:rPr lang="en-US" sz="2800" dirty="0">
                <a:solidFill>
                  <a:srgbClr val="000000"/>
                </a:solidFill>
                <a:latin typeface="Times New Roman"/>
              </a:rPr>
              <a:t>Such as</a:t>
            </a:r>
            <a:r>
              <a:rPr lang="en-US" sz="2800" dirty="0">
                <a:solidFill>
                  <a:srgbClr val="7E9CE8"/>
                </a:solidFill>
                <a:latin typeface="Times New Roman"/>
              </a:rPr>
              <a:t> :-</a:t>
            </a:r>
            <a:endParaRPr lang="en-US" sz="2800" dirty="0"/>
          </a:p>
          <a:p>
            <a:pPr marL="342900" lvl="0" indent="-342900" fontAlgn="base">
              <a:lnSpc>
                <a:spcPct val="80000"/>
              </a:lnSpc>
              <a:spcAft>
                <a:spcPts val="0"/>
              </a:spcAft>
              <a:buClr>
                <a:srgbClr val="C00000"/>
              </a:buClr>
              <a:buFont typeface="+mj-lt"/>
              <a:buAutoNum type="arabicPeriod"/>
            </a:pPr>
            <a:r>
              <a:rPr lang="en-US" sz="2800" dirty="0">
                <a:solidFill>
                  <a:srgbClr val="000000"/>
                </a:solidFill>
                <a:latin typeface="Times New Roman"/>
                <a:ea typeface="Times New Roman"/>
                <a:cs typeface="Arial"/>
              </a:rPr>
              <a:t>Antibodies directed against specific cell surface antigens.</a:t>
            </a:r>
            <a:endParaRPr lang="en-US" sz="2800" dirty="0">
              <a:cs typeface="Arial"/>
            </a:endParaRPr>
          </a:p>
          <a:p>
            <a:pPr marL="342900" lvl="0" indent="-342900" fontAlgn="base">
              <a:lnSpc>
                <a:spcPct val="80000"/>
              </a:lnSpc>
              <a:spcAft>
                <a:spcPts val="0"/>
              </a:spcAft>
              <a:buClr>
                <a:srgbClr val="C00000"/>
              </a:buClr>
              <a:buFont typeface="+mj-lt"/>
              <a:buAutoNum type="arabicPeriod"/>
            </a:pPr>
            <a:r>
              <a:rPr lang="en-US" sz="2800" dirty="0">
                <a:solidFill>
                  <a:srgbClr val="000000"/>
                </a:solidFill>
                <a:latin typeface="Times New Roman"/>
                <a:ea typeface="Times New Roman"/>
                <a:cs typeface="Arial"/>
              </a:rPr>
              <a:t>Endogenous carbohydrate-binding proteins (</a:t>
            </a:r>
            <a:r>
              <a:rPr lang="en-US" sz="2800" dirty="0" err="1">
                <a:solidFill>
                  <a:srgbClr val="000000"/>
                </a:solidFill>
                <a:latin typeface="Times New Roman"/>
                <a:ea typeface="Times New Roman"/>
                <a:cs typeface="Arial"/>
              </a:rPr>
              <a:t>lectins</a:t>
            </a:r>
            <a:r>
              <a:rPr lang="en-US" sz="2800" dirty="0">
                <a:solidFill>
                  <a:srgbClr val="000000"/>
                </a:solidFill>
                <a:latin typeface="Times New Roman"/>
                <a:ea typeface="Times New Roman"/>
                <a:cs typeface="Arial"/>
              </a:rPr>
              <a:t>)</a:t>
            </a:r>
            <a:endParaRPr lang="en-US" sz="2800" dirty="0">
              <a:cs typeface="Arial"/>
            </a:endParaRPr>
          </a:p>
          <a:p>
            <a:pPr marL="342900" lvl="0" indent="-342900" fontAlgn="base">
              <a:lnSpc>
                <a:spcPct val="80000"/>
              </a:lnSpc>
              <a:spcAft>
                <a:spcPts val="0"/>
              </a:spcAft>
              <a:buClr>
                <a:srgbClr val="C00000"/>
              </a:buClr>
              <a:buFont typeface="+mj-lt"/>
              <a:buAutoNum type="arabicPeriod"/>
            </a:pPr>
            <a:r>
              <a:rPr lang="en-US" sz="2800" dirty="0">
                <a:solidFill>
                  <a:srgbClr val="000000"/>
                </a:solidFill>
                <a:latin typeface="Times New Roman"/>
                <a:ea typeface="Times New Roman"/>
                <a:cs typeface="Arial"/>
              </a:rPr>
              <a:t>Low molecular weight protein for renal targeting</a:t>
            </a:r>
            <a:r>
              <a:rPr lang="en-US" sz="2800" dirty="0">
                <a:solidFill>
                  <a:srgbClr val="000000"/>
                </a:solidFill>
                <a:latin typeface="Times New Roman"/>
                <a:cs typeface="Arial"/>
              </a:rPr>
              <a:t>(lysozyme).</a:t>
            </a:r>
            <a:endParaRPr lang="en-US" sz="2800" dirty="0">
              <a:cs typeface="Arial"/>
            </a:endParaRPr>
          </a:p>
          <a:p>
            <a:pPr marL="342900" lvl="0" indent="-342900" fontAlgn="base">
              <a:lnSpc>
                <a:spcPct val="80000"/>
              </a:lnSpc>
              <a:spcAft>
                <a:spcPts val="0"/>
              </a:spcAft>
              <a:buClr>
                <a:srgbClr val="C00000"/>
              </a:buClr>
              <a:buFont typeface="+mj-lt"/>
              <a:buAutoNum type="arabicPeriod"/>
            </a:pPr>
            <a:r>
              <a:rPr lang="en-US" sz="2800" dirty="0">
                <a:solidFill>
                  <a:srgbClr val="000000"/>
                </a:solidFill>
                <a:latin typeface="Times New Roman"/>
                <a:ea typeface="Times New Roman"/>
                <a:cs typeface="Arial"/>
              </a:rPr>
              <a:t>Hormones functioning as specific ligands for receptors on specific targets.</a:t>
            </a:r>
            <a:endParaRPr lang="en-US" sz="2800" dirty="0">
              <a:cs typeface="Arial"/>
            </a:endParaRPr>
          </a:p>
          <a:p>
            <a:pPr marL="457200" fontAlgn="base">
              <a:lnSpc>
                <a:spcPct val="80000"/>
              </a:lnSpc>
              <a:spcAft>
                <a:spcPts val="0"/>
              </a:spcAft>
            </a:pPr>
            <a:r>
              <a:rPr lang="ar-IQ" sz="2800" dirty="0">
                <a:solidFill>
                  <a:srgbClr val="330066"/>
                </a:solidFill>
                <a:ea typeface="Times New Roman"/>
                <a:cs typeface="Times New Roman"/>
              </a:rPr>
              <a:t> </a:t>
            </a:r>
            <a:endParaRPr lang="en-US" sz="2800" dirty="0">
              <a:ea typeface="Calibri"/>
              <a:cs typeface="Arial"/>
            </a:endParaRPr>
          </a:p>
        </p:txBody>
      </p:sp>
    </p:spTree>
    <p:extLst>
      <p:ext uri="{BB962C8B-B14F-4D97-AF65-F5344CB8AC3E}">
        <p14:creationId xmlns:p14="http://schemas.microsoft.com/office/powerpoint/2010/main" val="2433423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32656"/>
            <a:ext cx="8424936" cy="6177076"/>
          </a:xfrm>
          <a:prstGeom prst="rect">
            <a:avLst/>
          </a:prstGeom>
        </p:spPr>
        <p:txBody>
          <a:bodyPr wrap="square">
            <a:spAutoFit/>
          </a:bodyPr>
          <a:lstStyle/>
          <a:p>
            <a:pPr algn="just" fontAlgn="base">
              <a:lnSpc>
                <a:spcPct val="90000"/>
              </a:lnSpc>
              <a:spcAft>
                <a:spcPts val="0"/>
              </a:spcAft>
            </a:pPr>
            <a:r>
              <a:rPr lang="en-US" sz="3200" dirty="0">
                <a:solidFill>
                  <a:srgbClr val="C00000"/>
                </a:solidFill>
                <a:latin typeface="Times New Roman"/>
                <a:ea typeface="Times New Roman"/>
                <a:cs typeface="Arial"/>
              </a:rPr>
              <a:t>Chemical approach:-</a:t>
            </a:r>
            <a:endParaRPr lang="en-US" sz="3200" dirty="0">
              <a:ea typeface="Calibri"/>
              <a:cs typeface="Arial"/>
            </a:endParaRPr>
          </a:p>
          <a:p>
            <a:pPr marL="342900" lvl="0" indent="-342900" algn="just" fontAlgn="base">
              <a:lnSpc>
                <a:spcPct val="90000"/>
              </a:lnSpc>
              <a:spcAft>
                <a:spcPts val="0"/>
              </a:spcAft>
              <a:buClr>
                <a:srgbClr val="002060"/>
              </a:buClr>
              <a:buFont typeface="+mj-lt"/>
              <a:buAutoNum type="arabicPeriod"/>
            </a:pPr>
            <a:r>
              <a:rPr lang="en-US" sz="3200" b="1" dirty="0" err="1" smtClean="0">
                <a:solidFill>
                  <a:srgbClr val="002060"/>
                </a:solidFill>
                <a:latin typeface="Times New Roman"/>
                <a:ea typeface="Times New Roman"/>
                <a:cs typeface="Arial"/>
              </a:rPr>
              <a:t>Prodrug</a:t>
            </a:r>
            <a:r>
              <a:rPr lang="en-US" sz="3200" b="1" dirty="0" smtClean="0">
                <a:solidFill>
                  <a:srgbClr val="002060"/>
                </a:solidFill>
                <a:latin typeface="Times New Roman"/>
                <a:ea typeface="Times New Roman"/>
                <a:cs typeface="Arial"/>
              </a:rPr>
              <a:t> </a:t>
            </a:r>
            <a:r>
              <a:rPr lang="en-US" sz="3200" b="1" dirty="0" err="1" smtClean="0">
                <a:solidFill>
                  <a:srgbClr val="002060"/>
                </a:solidFill>
                <a:latin typeface="Times New Roman"/>
                <a:ea typeface="Times New Roman"/>
                <a:cs typeface="Arial"/>
              </a:rPr>
              <a:t>approaches</a:t>
            </a:r>
            <a:r>
              <a:rPr lang="en-US" sz="3200" b="1" dirty="0" err="1">
                <a:solidFill>
                  <a:srgbClr val="FF0000"/>
                </a:solidFill>
                <a:latin typeface="Times New Roman"/>
                <a:ea typeface="Times New Roman"/>
                <a:cs typeface="Arial"/>
              </a:rPr>
              <a:t>→Chemical</a:t>
            </a:r>
            <a:r>
              <a:rPr lang="en-US" sz="3200" b="1" dirty="0">
                <a:solidFill>
                  <a:srgbClr val="FF0000"/>
                </a:solidFill>
                <a:latin typeface="Times New Roman"/>
                <a:ea typeface="Times New Roman"/>
                <a:cs typeface="Arial"/>
              </a:rPr>
              <a:t> drug delivery system (CDS</a:t>
            </a:r>
            <a:r>
              <a:rPr lang="en-US" sz="3200" b="1" dirty="0" smtClean="0">
                <a:solidFill>
                  <a:srgbClr val="FF0000"/>
                </a:solidFill>
                <a:latin typeface="Times New Roman"/>
                <a:ea typeface="Times New Roman"/>
                <a:cs typeface="Arial"/>
              </a:rPr>
              <a:t>)</a:t>
            </a:r>
          </a:p>
          <a:p>
            <a:pPr marL="342900" lvl="0" indent="-342900" algn="just" fontAlgn="base">
              <a:lnSpc>
                <a:spcPct val="90000"/>
              </a:lnSpc>
              <a:spcAft>
                <a:spcPts val="0"/>
              </a:spcAft>
              <a:buClr>
                <a:srgbClr val="002060"/>
              </a:buClr>
              <a:buFont typeface="+mj-lt"/>
              <a:buAutoNum type="arabicPeriod"/>
            </a:pPr>
            <a:endParaRPr lang="en-US" sz="3200" dirty="0">
              <a:ea typeface="Calibri"/>
              <a:cs typeface="Arial"/>
            </a:endParaRPr>
          </a:p>
          <a:p>
            <a:pPr marL="342900" lvl="0" indent="-342900" algn="just" fontAlgn="base">
              <a:lnSpc>
                <a:spcPct val="90000"/>
              </a:lnSpc>
              <a:spcAft>
                <a:spcPts val="0"/>
              </a:spcAft>
              <a:buClr>
                <a:srgbClr val="002060"/>
              </a:buClr>
              <a:buFont typeface="+mj-lt"/>
              <a:buAutoNum type="arabicPeriod"/>
            </a:pPr>
            <a:r>
              <a:rPr lang="en-US" sz="3200" b="1" dirty="0">
                <a:solidFill>
                  <a:srgbClr val="002060"/>
                </a:solidFill>
                <a:latin typeface="Times New Roman"/>
                <a:ea typeface="Times New Roman"/>
                <a:cs typeface="Arial"/>
              </a:rPr>
              <a:t>Retro metabolic </a:t>
            </a:r>
            <a:r>
              <a:rPr lang="en-US" sz="3200" b="1" dirty="0" err="1">
                <a:solidFill>
                  <a:srgbClr val="002060"/>
                </a:solidFill>
                <a:latin typeface="Times New Roman"/>
                <a:ea typeface="Times New Roman"/>
                <a:cs typeface="Arial"/>
              </a:rPr>
              <a:t>approaches</a:t>
            </a:r>
            <a:r>
              <a:rPr lang="en-US" sz="3200" b="1" dirty="0" err="1">
                <a:solidFill>
                  <a:srgbClr val="FF0000"/>
                </a:solidFill>
                <a:latin typeface="Times New Roman"/>
                <a:ea typeface="Times New Roman"/>
                <a:cs typeface="Arial"/>
              </a:rPr>
              <a:t>→Soft</a:t>
            </a:r>
            <a:r>
              <a:rPr lang="en-US" sz="3200" b="1" dirty="0">
                <a:solidFill>
                  <a:srgbClr val="FF0000"/>
                </a:solidFill>
                <a:latin typeface="Times New Roman"/>
                <a:ea typeface="Times New Roman"/>
                <a:cs typeface="Arial"/>
              </a:rPr>
              <a:t> drug approaches</a:t>
            </a:r>
            <a:endParaRPr lang="en-US" sz="3200" dirty="0">
              <a:ea typeface="Calibri"/>
              <a:cs typeface="Arial"/>
            </a:endParaRPr>
          </a:p>
          <a:p>
            <a:pPr marL="347345" indent="-347345" algn="just" fontAlgn="base">
              <a:lnSpc>
                <a:spcPct val="80000"/>
              </a:lnSpc>
              <a:spcBef>
                <a:spcPts val="625"/>
              </a:spcBef>
              <a:spcAft>
                <a:spcPts val="0"/>
              </a:spcAft>
            </a:pPr>
            <a:r>
              <a:rPr lang="en-US" sz="3200" b="1" dirty="0">
                <a:solidFill>
                  <a:srgbClr val="000000"/>
                </a:solidFill>
                <a:latin typeface="Times New Roman"/>
                <a:cs typeface="Arial"/>
              </a:rPr>
              <a:t>	</a:t>
            </a:r>
            <a:endParaRPr lang="en-US" sz="3200" dirty="0">
              <a:ea typeface="Calibri"/>
              <a:cs typeface="Arial"/>
            </a:endParaRPr>
          </a:p>
          <a:p>
            <a:pPr>
              <a:spcAft>
                <a:spcPts val="0"/>
              </a:spcAft>
            </a:pPr>
            <a:r>
              <a:rPr lang="en-US" sz="3200" b="1" i="1" dirty="0">
                <a:solidFill>
                  <a:srgbClr val="C00000"/>
                </a:solidFill>
                <a:latin typeface="Times New Roman"/>
                <a:ea typeface="Calibri"/>
                <a:cs typeface="Arial"/>
              </a:rPr>
              <a:t>Chemical drug delivery systems</a:t>
            </a:r>
            <a:endParaRPr lang="en-US" sz="3200" dirty="0">
              <a:ea typeface="Calibri"/>
              <a:cs typeface="Arial"/>
            </a:endParaRPr>
          </a:p>
          <a:p>
            <a:pPr>
              <a:spcAft>
                <a:spcPts val="0"/>
              </a:spcAft>
            </a:pPr>
            <a:r>
              <a:rPr lang="en-US" sz="3200" b="1" i="1" dirty="0" err="1">
                <a:solidFill>
                  <a:srgbClr val="C00000"/>
                </a:solidFill>
                <a:latin typeface="Times New Roman"/>
                <a:ea typeface="Calibri"/>
                <a:cs typeface="Arial"/>
              </a:rPr>
              <a:t>Prodrug</a:t>
            </a:r>
            <a:r>
              <a:rPr lang="en-US" sz="3200" b="1" i="1" dirty="0">
                <a:solidFill>
                  <a:srgbClr val="C00000"/>
                </a:solidFill>
                <a:latin typeface="Times New Roman"/>
                <a:ea typeface="Calibri"/>
                <a:cs typeface="Arial"/>
              </a:rPr>
              <a:t> approaches:- </a:t>
            </a:r>
            <a:r>
              <a:rPr lang="en-US" sz="3200" b="1" dirty="0" err="1">
                <a:latin typeface="Times New Roman"/>
                <a:ea typeface="Calibri"/>
                <a:cs typeface="Arial"/>
              </a:rPr>
              <a:t>Prodrug</a:t>
            </a:r>
            <a:r>
              <a:rPr lang="en-US" sz="3200" b="1" dirty="0">
                <a:latin typeface="Times New Roman"/>
                <a:ea typeface="Calibri"/>
                <a:cs typeface="Arial"/>
              </a:rPr>
              <a:t> reaches the target site and that the enzymatic or chemical process exists at the target site for conversion of the </a:t>
            </a:r>
            <a:r>
              <a:rPr lang="en-US" sz="3200" b="1" dirty="0" err="1">
                <a:latin typeface="Times New Roman"/>
                <a:ea typeface="Calibri"/>
                <a:cs typeface="Arial"/>
              </a:rPr>
              <a:t>prodrug</a:t>
            </a:r>
            <a:r>
              <a:rPr lang="en-US" sz="3200" b="1" dirty="0">
                <a:latin typeface="Times New Roman"/>
                <a:ea typeface="Calibri"/>
                <a:cs typeface="Arial"/>
              </a:rPr>
              <a:t> to the active drug.</a:t>
            </a:r>
            <a:endParaRPr lang="en-US" sz="3200" dirty="0">
              <a:ea typeface="Calibri"/>
              <a:cs typeface="Arial"/>
            </a:endParaRPr>
          </a:p>
          <a:p>
            <a:pPr>
              <a:spcAft>
                <a:spcPts val="0"/>
              </a:spcAft>
            </a:pPr>
            <a:r>
              <a:rPr lang="en-US" sz="3200" b="1" dirty="0">
                <a:latin typeface="Times New Roman"/>
                <a:ea typeface="Calibri"/>
                <a:cs typeface="Arial"/>
              </a:rPr>
              <a:t> </a:t>
            </a:r>
            <a:endParaRPr lang="en-US" sz="3200" dirty="0">
              <a:ea typeface="Calibri"/>
              <a:cs typeface="Arial"/>
            </a:endParaRPr>
          </a:p>
        </p:txBody>
      </p:sp>
    </p:spTree>
    <p:extLst>
      <p:ext uri="{BB962C8B-B14F-4D97-AF65-F5344CB8AC3E}">
        <p14:creationId xmlns:p14="http://schemas.microsoft.com/office/powerpoint/2010/main" val="2033151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1129" y="13905"/>
            <a:ext cx="8695367" cy="6617196"/>
          </a:xfrm>
          <a:prstGeom prst="rect">
            <a:avLst/>
          </a:prstGeom>
        </p:spPr>
        <p:txBody>
          <a:bodyPr wrap="square">
            <a:spAutoFit/>
          </a:bodyPr>
          <a:lstStyle/>
          <a:p>
            <a:pPr>
              <a:spcAft>
                <a:spcPts val="0"/>
              </a:spcAft>
            </a:pPr>
            <a:r>
              <a:rPr lang="en-US" sz="2800" b="1" dirty="0">
                <a:solidFill>
                  <a:srgbClr val="0070C0"/>
                </a:solidFill>
                <a:latin typeface="Times New Roman"/>
                <a:ea typeface="Calibri"/>
                <a:cs typeface="Arial"/>
              </a:rPr>
              <a:t>Advantages of chemical delivery system:-</a:t>
            </a:r>
            <a:endParaRPr lang="en-US" sz="2800" dirty="0">
              <a:ea typeface="Calibri"/>
              <a:cs typeface="Arial"/>
            </a:endParaRPr>
          </a:p>
          <a:p>
            <a:pPr>
              <a:spcAft>
                <a:spcPts val="0"/>
              </a:spcAft>
            </a:pPr>
            <a:r>
              <a:rPr lang="en-US" sz="2800" b="1" dirty="0">
                <a:solidFill>
                  <a:srgbClr val="0070C0"/>
                </a:solidFill>
                <a:latin typeface="Times New Roman"/>
                <a:ea typeface="Calibri"/>
                <a:cs typeface="Arial"/>
              </a:rPr>
              <a:t> </a:t>
            </a:r>
            <a:endParaRPr lang="en-US" sz="2800" dirty="0">
              <a:ea typeface="Calibri"/>
              <a:cs typeface="Arial"/>
            </a:endParaRPr>
          </a:p>
          <a:p>
            <a:pPr marL="342900" lvl="0" indent="-342900">
              <a:spcAft>
                <a:spcPts val="0"/>
              </a:spcAft>
              <a:buFont typeface="+mj-lt"/>
              <a:buAutoNum type="arabicParenR"/>
            </a:pPr>
            <a:r>
              <a:rPr lang="en-US" sz="2800" dirty="0" err="1">
                <a:solidFill>
                  <a:srgbClr val="1D1B11"/>
                </a:solidFill>
                <a:latin typeface="Times New Roman"/>
                <a:ea typeface="Calibri"/>
                <a:cs typeface="Arial"/>
              </a:rPr>
              <a:t>prodrug</a:t>
            </a:r>
            <a:r>
              <a:rPr lang="en-US" sz="2800" dirty="0">
                <a:solidFill>
                  <a:srgbClr val="1D1B11"/>
                </a:solidFill>
                <a:latin typeface="Times New Roman"/>
                <a:ea typeface="Calibri"/>
                <a:cs typeface="Arial"/>
              </a:rPr>
              <a:t> reach the site of action in high concentration.</a:t>
            </a:r>
            <a:endParaRPr lang="en-US" sz="2800" dirty="0">
              <a:ea typeface="Calibri"/>
              <a:cs typeface="Arial"/>
            </a:endParaRPr>
          </a:p>
          <a:p>
            <a:pPr marL="342900" lvl="0" indent="-342900">
              <a:spcAft>
                <a:spcPts val="0"/>
              </a:spcAft>
              <a:buFont typeface="+mj-lt"/>
              <a:buAutoNum type="arabicParenR"/>
            </a:pPr>
            <a:r>
              <a:rPr lang="en-US" sz="2800" dirty="0">
                <a:solidFill>
                  <a:srgbClr val="1D1B11"/>
                </a:solidFill>
                <a:latin typeface="Times New Roman"/>
                <a:ea typeface="Calibri"/>
                <a:cs typeface="Arial"/>
              </a:rPr>
              <a:t>High levels of metabolism (chemically or enzymatically) at target site.</a:t>
            </a:r>
            <a:endParaRPr lang="en-US" sz="2800" dirty="0">
              <a:ea typeface="Calibri"/>
              <a:cs typeface="Arial"/>
            </a:endParaRPr>
          </a:p>
          <a:p>
            <a:pPr marL="342900" lvl="0" indent="-342900">
              <a:spcAft>
                <a:spcPts val="0"/>
              </a:spcAft>
              <a:buFont typeface="+mj-lt"/>
              <a:buAutoNum type="arabicParenR"/>
            </a:pPr>
            <a:r>
              <a:rPr lang="en-US" sz="2800" dirty="0">
                <a:solidFill>
                  <a:srgbClr val="1D1B11"/>
                </a:solidFill>
                <a:latin typeface="Times New Roman"/>
                <a:ea typeface="Calibri"/>
                <a:cs typeface="Arial"/>
              </a:rPr>
              <a:t>Limit side effects and increase effectiveness.</a:t>
            </a:r>
            <a:endParaRPr lang="en-US" sz="2800" dirty="0">
              <a:ea typeface="Calibri"/>
              <a:cs typeface="Arial"/>
            </a:endParaRPr>
          </a:p>
          <a:p>
            <a:pPr marL="266700">
              <a:spcAft>
                <a:spcPts val="0"/>
              </a:spcAft>
            </a:pPr>
            <a:r>
              <a:rPr lang="en-US" sz="2800" dirty="0">
                <a:solidFill>
                  <a:srgbClr val="1D1B11"/>
                </a:solidFill>
                <a:latin typeface="Times New Roman"/>
                <a:ea typeface="Calibri"/>
                <a:cs typeface="Arial"/>
              </a:rPr>
              <a:t> </a:t>
            </a:r>
            <a:endParaRPr lang="en-US" sz="2800" dirty="0">
              <a:ea typeface="Calibri"/>
              <a:cs typeface="Arial"/>
            </a:endParaRPr>
          </a:p>
          <a:p>
            <a:pPr>
              <a:spcAft>
                <a:spcPts val="0"/>
              </a:spcAft>
            </a:pPr>
            <a:r>
              <a:rPr lang="en-US" sz="2800" b="1" dirty="0">
                <a:solidFill>
                  <a:srgbClr val="0070C0"/>
                </a:solidFill>
                <a:latin typeface="Times New Roman"/>
                <a:ea typeface="Calibri"/>
                <a:cs typeface="Arial"/>
              </a:rPr>
              <a:t>Factor that control or success of this approach:-</a:t>
            </a:r>
            <a:endParaRPr lang="en-US" sz="2800" dirty="0">
              <a:ea typeface="Calibri"/>
              <a:cs typeface="Arial"/>
            </a:endParaRPr>
          </a:p>
          <a:p>
            <a:pPr>
              <a:spcAft>
                <a:spcPts val="0"/>
              </a:spcAft>
            </a:pPr>
            <a:r>
              <a:rPr lang="en-US" sz="2800" b="1" dirty="0">
                <a:solidFill>
                  <a:srgbClr val="0070C0"/>
                </a:solidFill>
                <a:latin typeface="Times New Roman"/>
                <a:ea typeface="Calibri"/>
                <a:cs typeface="Arial"/>
              </a:rPr>
              <a:t> </a:t>
            </a:r>
            <a:endParaRPr lang="en-US" sz="2800" dirty="0">
              <a:ea typeface="Calibri"/>
              <a:cs typeface="Arial"/>
            </a:endParaRPr>
          </a:p>
          <a:p>
            <a:pPr lvl="0">
              <a:spcAft>
                <a:spcPts val="0"/>
              </a:spcAft>
              <a:buClr>
                <a:srgbClr val="1D1B11"/>
              </a:buClr>
              <a:buSzPts val="1200"/>
            </a:pPr>
            <a:r>
              <a:rPr lang="en-US" sz="2800" dirty="0" smtClean="0">
                <a:solidFill>
                  <a:srgbClr val="1D1B11"/>
                </a:solidFill>
                <a:latin typeface="Times New Roman"/>
                <a:ea typeface="Calibri"/>
                <a:cs typeface="Times New Roman"/>
              </a:rPr>
              <a:t>1- Extend </a:t>
            </a:r>
            <a:r>
              <a:rPr lang="en-US" sz="2800" dirty="0">
                <a:solidFill>
                  <a:srgbClr val="1D1B11"/>
                </a:solidFill>
                <a:latin typeface="Times New Roman"/>
                <a:ea typeface="Calibri"/>
                <a:cs typeface="Times New Roman"/>
              </a:rPr>
              <a:t>of target organ perfusion.</a:t>
            </a:r>
            <a:endParaRPr lang="en-US" sz="2800" dirty="0">
              <a:latin typeface="Times New Roman"/>
              <a:ea typeface="Calibri"/>
              <a:cs typeface="Times New Roman"/>
            </a:endParaRPr>
          </a:p>
          <a:p>
            <a:pPr lvl="0">
              <a:spcAft>
                <a:spcPts val="0"/>
              </a:spcAft>
              <a:buClr>
                <a:srgbClr val="1D1B11"/>
              </a:buClr>
              <a:buSzPts val="1200"/>
            </a:pPr>
            <a:r>
              <a:rPr lang="en-US" sz="2800" dirty="0" smtClean="0">
                <a:solidFill>
                  <a:srgbClr val="1D1B11"/>
                </a:solidFill>
                <a:latin typeface="Times New Roman"/>
                <a:ea typeface="Calibri"/>
                <a:cs typeface="Times New Roman"/>
              </a:rPr>
              <a:t>2- Rate </a:t>
            </a:r>
            <a:r>
              <a:rPr lang="en-US" sz="2800" dirty="0">
                <a:solidFill>
                  <a:srgbClr val="1D1B11"/>
                </a:solidFill>
                <a:latin typeface="Times New Roman"/>
                <a:ea typeface="Calibri"/>
                <a:cs typeface="Times New Roman"/>
              </a:rPr>
              <a:t>of conversion of </a:t>
            </a:r>
            <a:r>
              <a:rPr lang="en-US" sz="2800" dirty="0" err="1">
                <a:solidFill>
                  <a:srgbClr val="1D1B11"/>
                </a:solidFill>
                <a:latin typeface="Times New Roman"/>
                <a:ea typeface="Calibri"/>
                <a:cs typeface="Times New Roman"/>
              </a:rPr>
              <a:t>prodrug</a:t>
            </a:r>
            <a:r>
              <a:rPr lang="en-US" sz="2800" dirty="0">
                <a:solidFill>
                  <a:srgbClr val="1D1B11"/>
                </a:solidFill>
                <a:latin typeface="Times New Roman"/>
                <a:ea typeface="Calibri"/>
                <a:cs typeface="Times New Roman"/>
              </a:rPr>
              <a:t> to the active drug in both target and non target </a:t>
            </a:r>
            <a:r>
              <a:rPr lang="en-US" sz="2800" dirty="0" smtClean="0">
                <a:solidFill>
                  <a:srgbClr val="1D1B11"/>
                </a:solidFill>
                <a:latin typeface="Times New Roman"/>
                <a:ea typeface="Calibri"/>
                <a:cs typeface="Times New Roman"/>
              </a:rPr>
              <a:t>site.</a:t>
            </a:r>
            <a:endParaRPr lang="en-US" sz="2800" dirty="0" smtClean="0">
              <a:latin typeface="Times New Roman"/>
              <a:ea typeface="Calibri"/>
              <a:cs typeface="Times New Roman"/>
            </a:endParaRPr>
          </a:p>
          <a:p>
            <a:pPr lvl="0">
              <a:spcAft>
                <a:spcPts val="0"/>
              </a:spcAft>
              <a:buClr>
                <a:srgbClr val="1D1B11"/>
              </a:buClr>
              <a:buSzPts val="1200"/>
            </a:pPr>
            <a:r>
              <a:rPr lang="en-US" sz="2800" dirty="0" smtClean="0">
                <a:solidFill>
                  <a:srgbClr val="1D1B11"/>
                </a:solidFill>
                <a:latin typeface="Times New Roman"/>
                <a:ea typeface="Calibri"/>
                <a:cs typeface="Times New Roman"/>
              </a:rPr>
              <a:t>3- Input </a:t>
            </a:r>
            <a:r>
              <a:rPr lang="en-US" sz="2800" dirty="0">
                <a:solidFill>
                  <a:srgbClr val="1D1B11"/>
                </a:solidFill>
                <a:latin typeface="Times New Roman"/>
                <a:ea typeface="Calibri"/>
                <a:cs typeface="Times New Roman"/>
              </a:rPr>
              <a:t>/ output rates of </a:t>
            </a:r>
            <a:r>
              <a:rPr lang="en-US" sz="2800" dirty="0" err="1">
                <a:solidFill>
                  <a:srgbClr val="1D1B11"/>
                </a:solidFill>
                <a:latin typeface="Times New Roman"/>
                <a:ea typeface="Calibri"/>
                <a:cs typeface="Times New Roman"/>
              </a:rPr>
              <a:t>prodrug</a:t>
            </a:r>
            <a:r>
              <a:rPr lang="en-US" sz="2800" dirty="0">
                <a:solidFill>
                  <a:srgbClr val="1D1B11"/>
                </a:solidFill>
                <a:latin typeface="Times New Roman"/>
                <a:ea typeface="Calibri"/>
                <a:cs typeface="Times New Roman"/>
              </a:rPr>
              <a:t> and drug from the target site.</a:t>
            </a:r>
            <a:endParaRPr lang="en-US" sz="2800" dirty="0">
              <a:latin typeface="Times New Roman"/>
              <a:ea typeface="Calibri"/>
              <a:cs typeface="Times New Roman"/>
            </a:endParaRPr>
          </a:p>
          <a:p>
            <a:pPr marL="457200">
              <a:spcAft>
                <a:spcPts val="0"/>
              </a:spcAft>
            </a:pPr>
            <a:r>
              <a:rPr lang="en-US" sz="3200" dirty="0">
                <a:solidFill>
                  <a:srgbClr val="1D1B11"/>
                </a:solidFill>
                <a:latin typeface="Times New Roman"/>
                <a:ea typeface="Calibri"/>
                <a:cs typeface="Arial"/>
              </a:rPr>
              <a:t> </a:t>
            </a:r>
            <a:endParaRPr lang="en-US" sz="3200" dirty="0">
              <a:ea typeface="Calibri"/>
              <a:cs typeface="Arial"/>
            </a:endParaRPr>
          </a:p>
        </p:txBody>
      </p:sp>
    </p:spTree>
    <p:extLst>
      <p:ext uri="{BB962C8B-B14F-4D97-AF65-F5344CB8AC3E}">
        <p14:creationId xmlns:p14="http://schemas.microsoft.com/office/powerpoint/2010/main" val="2691015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28179"/>
            <a:ext cx="8568952" cy="6370975"/>
          </a:xfrm>
          <a:prstGeom prst="rect">
            <a:avLst/>
          </a:prstGeom>
        </p:spPr>
        <p:txBody>
          <a:bodyPr wrap="square">
            <a:spAutoFit/>
          </a:bodyPr>
          <a:lstStyle/>
          <a:p>
            <a:pPr marL="228600">
              <a:spcAft>
                <a:spcPts val="0"/>
              </a:spcAft>
            </a:pPr>
            <a:r>
              <a:rPr lang="en-US" sz="2400" b="1" dirty="0">
                <a:solidFill>
                  <a:srgbClr val="0070C0"/>
                </a:solidFill>
                <a:latin typeface="Times New Roman"/>
                <a:ea typeface="Calibri"/>
                <a:cs typeface="Arial"/>
              </a:rPr>
              <a:t>Example on target site</a:t>
            </a:r>
            <a:endParaRPr lang="en-US" sz="2400" dirty="0">
              <a:ea typeface="Calibri"/>
              <a:cs typeface="Arial"/>
            </a:endParaRPr>
          </a:p>
          <a:p>
            <a:pPr>
              <a:spcAft>
                <a:spcPts val="0"/>
              </a:spcAft>
            </a:pPr>
            <a:r>
              <a:rPr lang="en-US" sz="2400" dirty="0">
                <a:solidFill>
                  <a:srgbClr val="1D1B11"/>
                </a:solidFill>
                <a:latin typeface="Times New Roman"/>
                <a:ea typeface="Calibri"/>
                <a:cs typeface="Arial"/>
              </a:rPr>
              <a:t> </a:t>
            </a:r>
            <a:endParaRPr lang="en-US" sz="2400" dirty="0">
              <a:ea typeface="Calibri"/>
              <a:cs typeface="Arial"/>
            </a:endParaRPr>
          </a:p>
          <a:p>
            <a:pPr marL="342900" lvl="0" indent="-342900">
              <a:spcAft>
                <a:spcPts val="0"/>
              </a:spcAft>
              <a:buFont typeface="+mj-lt"/>
              <a:buAutoNum type="arabicParenR"/>
            </a:pPr>
            <a:r>
              <a:rPr lang="en-US" sz="2400" dirty="0">
                <a:solidFill>
                  <a:srgbClr val="1D1B11"/>
                </a:solidFill>
                <a:latin typeface="Times New Roman"/>
                <a:ea typeface="Calibri"/>
                <a:cs typeface="Arial"/>
              </a:rPr>
              <a:t>Cancer cells ( anticancer)</a:t>
            </a:r>
            <a:endParaRPr lang="en-US" sz="2400" dirty="0">
              <a:ea typeface="Calibri"/>
              <a:cs typeface="Arial"/>
            </a:endParaRPr>
          </a:p>
          <a:p>
            <a:pPr marL="342900" lvl="0" indent="-342900">
              <a:spcAft>
                <a:spcPts val="0"/>
              </a:spcAft>
              <a:buFont typeface="+mj-lt"/>
              <a:buAutoNum type="arabicParenR"/>
            </a:pPr>
            <a:r>
              <a:rPr lang="en-US" sz="2400" dirty="0">
                <a:solidFill>
                  <a:srgbClr val="1D1B11"/>
                </a:solidFill>
                <a:latin typeface="Times New Roman"/>
                <a:ea typeface="Calibri"/>
                <a:cs typeface="Arial"/>
              </a:rPr>
              <a:t> Kidney and urinary tract (Renal disease).</a:t>
            </a:r>
            <a:endParaRPr lang="en-US" sz="2400" dirty="0">
              <a:ea typeface="Calibri"/>
              <a:cs typeface="Arial"/>
            </a:endParaRPr>
          </a:p>
          <a:p>
            <a:pPr marL="342900" lvl="0" indent="-342900">
              <a:spcAft>
                <a:spcPts val="0"/>
              </a:spcAft>
              <a:buFont typeface="+mj-lt"/>
              <a:buAutoNum type="arabicParenR"/>
            </a:pPr>
            <a:r>
              <a:rPr lang="en-US" sz="2400" dirty="0">
                <a:solidFill>
                  <a:srgbClr val="1D1B11"/>
                </a:solidFill>
                <a:latin typeface="Times New Roman"/>
                <a:ea typeface="Calibri"/>
                <a:cs typeface="Arial"/>
              </a:rPr>
              <a:t>GIT disease.</a:t>
            </a:r>
            <a:endParaRPr lang="en-US" sz="2400" dirty="0">
              <a:ea typeface="Calibri"/>
              <a:cs typeface="Arial"/>
            </a:endParaRPr>
          </a:p>
          <a:p>
            <a:pPr marL="342900" lvl="0" indent="-342900">
              <a:spcAft>
                <a:spcPts val="0"/>
              </a:spcAft>
              <a:buFont typeface="+mj-lt"/>
              <a:buAutoNum type="arabicParenR"/>
            </a:pPr>
            <a:r>
              <a:rPr lang="en-US" sz="2400" dirty="0">
                <a:solidFill>
                  <a:srgbClr val="1D1B11"/>
                </a:solidFill>
                <a:latin typeface="Times New Roman"/>
                <a:ea typeface="Calibri"/>
                <a:cs typeface="Arial"/>
              </a:rPr>
              <a:t>Viral material.</a:t>
            </a:r>
            <a:endParaRPr lang="en-US" sz="2400" dirty="0">
              <a:ea typeface="Calibri"/>
              <a:cs typeface="Arial"/>
            </a:endParaRPr>
          </a:p>
          <a:p>
            <a:pPr marL="342900" lvl="0" indent="-342900">
              <a:spcAft>
                <a:spcPts val="0"/>
              </a:spcAft>
              <a:buFont typeface="+mj-lt"/>
              <a:buAutoNum type="arabicParenR"/>
            </a:pPr>
            <a:r>
              <a:rPr lang="en-US" sz="2400" dirty="0">
                <a:solidFill>
                  <a:srgbClr val="1D1B11"/>
                </a:solidFill>
                <a:latin typeface="Times New Roman"/>
                <a:ea typeface="Calibri"/>
                <a:cs typeface="Arial"/>
              </a:rPr>
              <a:t>Ocular tissue (eye).</a:t>
            </a:r>
            <a:endParaRPr lang="en-US" sz="2400" dirty="0">
              <a:ea typeface="Calibri"/>
              <a:cs typeface="Arial"/>
            </a:endParaRPr>
          </a:p>
          <a:p>
            <a:pPr marL="342900" lvl="0" indent="-342900">
              <a:spcAft>
                <a:spcPts val="0"/>
              </a:spcAft>
              <a:buFont typeface="+mj-lt"/>
              <a:buAutoNum type="arabicParenR"/>
            </a:pPr>
            <a:r>
              <a:rPr lang="en-US" sz="2400" dirty="0">
                <a:solidFill>
                  <a:srgbClr val="1D1B11"/>
                </a:solidFill>
                <a:latin typeface="Times New Roman"/>
                <a:ea typeface="Calibri"/>
                <a:cs typeface="Arial"/>
              </a:rPr>
              <a:t>Blood brain barrier (CNS disease).</a:t>
            </a:r>
            <a:endParaRPr lang="en-US" sz="2400" dirty="0">
              <a:ea typeface="Calibri"/>
              <a:cs typeface="Arial"/>
            </a:endParaRPr>
          </a:p>
          <a:p>
            <a:pPr marL="342900" lvl="0" indent="-342900">
              <a:spcAft>
                <a:spcPts val="0"/>
              </a:spcAft>
              <a:buFont typeface="+mj-lt"/>
              <a:buAutoNum type="arabicParenR"/>
            </a:pPr>
            <a:r>
              <a:rPr lang="en-US" sz="2400" dirty="0">
                <a:solidFill>
                  <a:srgbClr val="1D1B11"/>
                </a:solidFill>
                <a:latin typeface="Times New Roman"/>
                <a:ea typeface="Calibri"/>
                <a:cs typeface="Arial"/>
              </a:rPr>
              <a:t>Bacterial cells.</a:t>
            </a:r>
            <a:endParaRPr lang="en-US" sz="2400" dirty="0">
              <a:ea typeface="Calibri"/>
              <a:cs typeface="Arial"/>
            </a:endParaRPr>
          </a:p>
          <a:p>
            <a:pPr marL="457200">
              <a:spcAft>
                <a:spcPts val="0"/>
              </a:spcAft>
            </a:pPr>
            <a:r>
              <a:rPr lang="en-US" sz="2400" dirty="0">
                <a:solidFill>
                  <a:srgbClr val="1D1B11"/>
                </a:solidFill>
                <a:latin typeface="Times New Roman"/>
                <a:ea typeface="Calibri"/>
                <a:cs typeface="Arial"/>
              </a:rPr>
              <a:t> </a:t>
            </a:r>
            <a:endParaRPr lang="en-US" sz="2400" dirty="0">
              <a:ea typeface="Calibri"/>
              <a:cs typeface="Arial"/>
            </a:endParaRPr>
          </a:p>
          <a:p>
            <a:pPr>
              <a:spcAft>
                <a:spcPts val="0"/>
              </a:spcAft>
            </a:pPr>
            <a:r>
              <a:rPr lang="en-US" sz="2400" dirty="0">
                <a:solidFill>
                  <a:srgbClr val="1D1B11"/>
                </a:solidFill>
                <a:latin typeface="Times New Roman"/>
                <a:ea typeface="Calibri"/>
                <a:cs typeface="Arial"/>
              </a:rPr>
              <a:t>    </a:t>
            </a:r>
            <a:r>
              <a:rPr lang="en-US" sz="2400" b="1" dirty="0">
                <a:solidFill>
                  <a:srgbClr val="0070C0"/>
                </a:solidFill>
                <a:latin typeface="Times New Roman"/>
                <a:ea typeface="Calibri"/>
                <a:cs typeface="Arial"/>
              </a:rPr>
              <a:t> The basic goal of drug delivery system </a:t>
            </a:r>
            <a:endParaRPr lang="en-US" sz="2400" dirty="0">
              <a:ea typeface="Calibri"/>
              <a:cs typeface="Arial"/>
            </a:endParaRPr>
          </a:p>
          <a:p>
            <a:pPr marL="342900" lvl="0" indent="-342900">
              <a:spcAft>
                <a:spcPts val="0"/>
              </a:spcAft>
              <a:buFont typeface="+mj-lt"/>
              <a:buAutoNum type="arabicParenR"/>
            </a:pPr>
            <a:r>
              <a:rPr lang="en-US" sz="2400" dirty="0">
                <a:solidFill>
                  <a:srgbClr val="1D1B11"/>
                </a:solidFill>
                <a:latin typeface="Times New Roman"/>
                <a:ea typeface="Calibri"/>
                <a:cs typeface="Arial"/>
              </a:rPr>
              <a:t>Protect the drug from non specific biological environment.</a:t>
            </a:r>
            <a:endParaRPr lang="en-US" sz="2400" dirty="0">
              <a:ea typeface="Calibri"/>
              <a:cs typeface="Arial"/>
            </a:endParaRPr>
          </a:p>
          <a:p>
            <a:pPr marL="342900" lvl="0" indent="-342900">
              <a:spcAft>
                <a:spcPts val="0"/>
              </a:spcAft>
              <a:buFont typeface="+mj-lt"/>
              <a:buAutoNum type="arabicParenR"/>
            </a:pPr>
            <a:r>
              <a:rPr lang="en-US" sz="2400" dirty="0">
                <a:solidFill>
                  <a:srgbClr val="1D1B11"/>
                </a:solidFill>
                <a:latin typeface="Times New Roman"/>
                <a:ea typeface="Calibri"/>
                <a:cs typeface="Arial"/>
              </a:rPr>
              <a:t>Protect a non specific biological environment from the drug to achieve some site specific delivery system.</a:t>
            </a:r>
            <a:endParaRPr lang="en-US" sz="2400" dirty="0">
              <a:ea typeface="Calibri"/>
              <a:cs typeface="Arial"/>
            </a:endParaRPr>
          </a:p>
          <a:p>
            <a:pPr marL="342900" lvl="0" indent="-342900">
              <a:spcAft>
                <a:spcPts val="0"/>
              </a:spcAft>
              <a:buFont typeface="+mj-lt"/>
              <a:buAutoNum type="arabicParenR"/>
            </a:pPr>
            <a:r>
              <a:rPr lang="en-US" sz="2400" dirty="0">
                <a:solidFill>
                  <a:srgbClr val="1D1B11"/>
                </a:solidFill>
                <a:latin typeface="Times New Roman"/>
                <a:ea typeface="Calibri"/>
                <a:cs typeface="Arial"/>
              </a:rPr>
              <a:t>Site specific drug delivery has been evaluated extensively for drug with narrow therapeutic windows such as anticancer.</a:t>
            </a:r>
            <a:endParaRPr lang="en-US" sz="2400" dirty="0">
              <a:ea typeface="Calibri"/>
              <a:cs typeface="Arial"/>
            </a:endParaRPr>
          </a:p>
          <a:p>
            <a:pPr>
              <a:spcAft>
                <a:spcPts val="0"/>
              </a:spcAft>
            </a:pPr>
            <a:r>
              <a:rPr lang="en-US" sz="2400" dirty="0">
                <a:solidFill>
                  <a:srgbClr val="1D1B11"/>
                </a:solidFill>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792417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87140"/>
            <a:ext cx="5690982"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1"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rgbClr val="632423"/>
                </a:solidFill>
                <a:effectLst/>
                <a:latin typeface="Times New Roman" pitchFamily="18" charset="0"/>
                <a:ea typeface="Calibri" pitchFamily="34" charset="0"/>
                <a:cs typeface="Times New Roman" pitchFamily="18" charset="0"/>
              </a:rPr>
              <a:t>Examples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Antibacterial agent (</a:t>
            </a:r>
            <a:r>
              <a:rPr kumimoji="0" lang="en-US" sz="28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Methenamine</a:t>
            </a: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541587095"/>
              </p:ext>
            </p:extLst>
          </p:nvPr>
        </p:nvGraphicFramePr>
        <p:xfrm>
          <a:off x="1223628" y="1412776"/>
          <a:ext cx="6696744" cy="1606582"/>
        </p:xfrm>
        <a:graphic>
          <a:graphicData uri="http://schemas.openxmlformats.org/presentationml/2006/ole">
            <mc:AlternateContent xmlns:mc="http://schemas.openxmlformats.org/markup-compatibility/2006">
              <mc:Choice xmlns:v="urn:schemas-microsoft-com:vml" Requires="v">
                <p:oleObj spid="_x0000_s59401" name="CS ChemDraw Drawing" r:id="rId3" imgW="5287899" imgH="1264539" progId="ChemDraw.Document.6.0">
                  <p:embed/>
                </p:oleObj>
              </mc:Choice>
              <mc:Fallback>
                <p:oleObj name="CS ChemDraw Drawing" r:id="rId3" imgW="5287899" imgH="126453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3628" y="1412776"/>
                        <a:ext cx="6696744" cy="1606582"/>
                      </a:xfrm>
                      <a:prstGeom prst="rect">
                        <a:avLst/>
                      </a:prstGeom>
                      <a:noFill/>
                    </p:spPr>
                  </p:pic>
                </p:oleObj>
              </mc:Fallback>
            </mc:AlternateContent>
          </a:graphicData>
        </a:graphic>
      </p:graphicFrame>
      <p:sp>
        <p:nvSpPr>
          <p:cNvPr id="4" name="Rectangle 3"/>
          <p:cNvSpPr>
            <a:spLocks noChangeArrowheads="1"/>
          </p:cNvSpPr>
          <p:nvPr/>
        </p:nvSpPr>
        <p:spPr bwMode="auto">
          <a:xfrm>
            <a:off x="215516" y="3212976"/>
            <a:ext cx="8712968"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Methenamine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a site-specific Chemical delivery system for the urinary tract antiseptic agent formaldehyde. The low pH of the urine promotes the hydrolysis of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prodrug</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methenamine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formaldehyde (the active antibacterial agent).</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rate of hydrolysis increases with increased acidity (decreased pH), and this can be promoted by administration of urinary pH-lowering agents or by diet. The pH of the plasma is buffered to about 7.4, and the rate of hydrolysis is low, preventing systemic toxicity from formaldehyde. As mentioned above, this compound is administered in enteric coated tablets that prevent dissolution and, therefore, premature hydrolysis in the highly acidic environment of the stomach.</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24787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5847" y="620688"/>
            <a:ext cx="8280920" cy="5386090"/>
          </a:xfrm>
          <a:prstGeom prst="rect">
            <a:avLst/>
          </a:prstGeom>
        </p:spPr>
        <p:txBody>
          <a:bodyPr wrap="square">
            <a:spAutoFit/>
          </a:bodyPr>
          <a:lstStyle/>
          <a:p>
            <a:pPr marL="342900" lvl="0" indent="-342900">
              <a:buFont typeface="+mj-lt"/>
              <a:buAutoNum type="alphaLcPeriod" startAt="2"/>
            </a:pPr>
            <a:r>
              <a:rPr lang="en-US" sz="2000" b="1" dirty="0">
                <a:solidFill>
                  <a:srgbClr val="C00000"/>
                </a:solidFill>
                <a:latin typeface="Times New Roman"/>
                <a:ea typeface="Calibri"/>
                <a:cs typeface="Arial"/>
              </a:rPr>
              <a:t>Antitumor agent (</a:t>
            </a:r>
            <a:r>
              <a:rPr lang="en-US" sz="2000" b="1" dirty="0" err="1">
                <a:solidFill>
                  <a:srgbClr val="C00000"/>
                </a:solidFill>
                <a:latin typeface="Times New Roman"/>
                <a:ea typeface="Calibri"/>
                <a:cs typeface="Arial"/>
              </a:rPr>
              <a:t>Capecitabine</a:t>
            </a:r>
            <a:r>
              <a:rPr lang="en-US" sz="2000" b="1" dirty="0" smtClean="0">
                <a:solidFill>
                  <a:srgbClr val="C00000"/>
                </a:solidFill>
                <a:latin typeface="Times New Roman"/>
                <a:ea typeface="Calibri"/>
                <a:cs typeface="Arial"/>
              </a:rPr>
              <a:t>)</a:t>
            </a:r>
            <a:endParaRPr lang="en-US" sz="2000" dirty="0">
              <a:ea typeface="Calibri"/>
              <a:cs typeface="Arial"/>
            </a:endParaRPr>
          </a:p>
          <a:p>
            <a:pPr>
              <a:spcAft>
                <a:spcPts val="0"/>
              </a:spcAft>
            </a:pPr>
            <a:r>
              <a:rPr lang="en-US" sz="2000" dirty="0">
                <a:latin typeface="Times New Roman"/>
                <a:ea typeface="Calibri"/>
                <a:cs typeface="Arial"/>
              </a:rPr>
              <a:t>           A number of </a:t>
            </a:r>
            <a:r>
              <a:rPr lang="en-US" sz="2000" dirty="0" err="1">
                <a:latin typeface="Times New Roman"/>
                <a:ea typeface="Calibri"/>
                <a:cs typeface="Arial"/>
              </a:rPr>
              <a:t>prodrugs</a:t>
            </a:r>
            <a:r>
              <a:rPr lang="en-US" sz="2000" dirty="0">
                <a:latin typeface="Times New Roman"/>
                <a:ea typeface="Calibri"/>
                <a:cs typeface="Arial"/>
              </a:rPr>
              <a:t> for cancer chemotherapy have been designed for selective delivery of active drug to tumor tissue, based on </a:t>
            </a:r>
            <a:r>
              <a:rPr lang="en-US" sz="2000" b="1" baseline="30000" dirty="0">
                <a:solidFill>
                  <a:srgbClr val="632423"/>
                </a:solidFill>
                <a:latin typeface="Times New Roman"/>
                <a:ea typeface="Calibri"/>
                <a:cs typeface="Arial"/>
              </a:rPr>
              <a:t>1)</a:t>
            </a:r>
            <a:r>
              <a:rPr lang="en-US" sz="2000" dirty="0">
                <a:latin typeface="Times New Roman"/>
                <a:ea typeface="Calibri"/>
                <a:cs typeface="Arial"/>
              </a:rPr>
              <a:t> higher levels of activating enzyme in the tumor cell than in normal tissue.</a:t>
            </a:r>
            <a:r>
              <a:rPr lang="en-US" sz="2000" b="1" baseline="30000" dirty="0">
                <a:solidFill>
                  <a:srgbClr val="632423"/>
                </a:solidFill>
                <a:latin typeface="Times New Roman"/>
                <a:ea typeface="Calibri"/>
                <a:cs typeface="Arial"/>
              </a:rPr>
              <a:t>2)</a:t>
            </a:r>
            <a:r>
              <a:rPr lang="en-US" sz="2000" dirty="0">
                <a:latin typeface="Times New Roman"/>
                <a:ea typeface="Calibri"/>
                <a:cs typeface="Arial"/>
              </a:rPr>
              <a:t> Many enzymatic systems show higher activity in tumor cells than in normal tissue because of the higher growth rates associated with tumor tissue. Peptidases and </a:t>
            </a:r>
            <a:r>
              <a:rPr lang="en-US" sz="2000" dirty="0" err="1">
                <a:latin typeface="Times New Roman"/>
                <a:ea typeface="Calibri"/>
                <a:cs typeface="Arial"/>
              </a:rPr>
              <a:t>proteolytic</a:t>
            </a:r>
            <a:r>
              <a:rPr lang="en-US" sz="2000" dirty="0">
                <a:latin typeface="Times New Roman"/>
                <a:ea typeface="Calibri"/>
                <a:cs typeface="Arial"/>
              </a:rPr>
              <a:t> enzymes are among those systems showing higher activity in and near tumor cells. </a:t>
            </a:r>
            <a:endParaRPr lang="en-US" sz="2000" dirty="0">
              <a:ea typeface="Calibri"/>
              <a:cs typeface="Arial"/>
            </a:endParaRPr>
          </a:p>
          <a:p>
            <a:pPr>
              <a:spcAft>
                <a:spcPts val="0"/>
              </a:spcAft>
            </a:pPr>
            <a:r>
              <a:rPr lang="en-US" sz="2000" dirty="0">
                <a:latin typeface="Times New Roman"/>
                <a:ea typeface="Calibri"/>
                <a:cs typeface="Arial"/>
              </a:rPr>
              <a:t> </a:t>
            </a:r>
            <a:endParaRPr lang="en-US" sz="2000" dirty="0">
              <a:ea typeface="Calibri"/>
              <a:cs typeface="Arial"/>
            </a:endParaRPr>
          </a:p>
          <a:p>
            <a:pPr>
              <a:spcAft>
                <a:spcPts val="0"/>
              </a:spcAft>
            </a:pPr>
            <a:r>
              <a:rPr lang="en-US" sz="2000" dirty="0">
                <a:latin typeface="Times New Roman"/>
                <a:ea typeface="Calibri"/>
                <a:cs typeface="Arial"/>
              </a:rPr>
              <a:t>           </a:t>
            </a:r>
            <a:r>
              <a:rPr lang="en-US" sz="2000" dirty="0" err="1">
                <a:latin typeface="Times New Roman"/>
                <a:ea typeface="Calibri"/>
                <a:cs typeface="Arial"/>
              </a:rPr>
              <a:t>Capecitabine</a:t>
            </a:r>
            <a:r>
              <a:rPr lang="en-US" sz="2000" dirty="0">
                <a:latin typeface="Times New Roman"/>
                <a:ea typeface="Calibri"/>
                <a:cs typeface="Arial"/>
              </a:rPr>
              <a:t> is well absorbed orally and undergoes three activation steps resulting in high tumor concentrations of the active drug. It is first hydrolyzed by liver </a:t>
            </a:r>
            <a:r>
              <a:rPr lang="en-US" sz="2000" dirty="0" err="1">
                <a:latin typeface="Times New Roman"/>
                <a:ea typeface="Calibri"/>
                <a:cs typeface="Arial"/>
              </a:rPr>
              <a:t>carboxylesterase</a:t>
            </a:r>
            <a:r>
              <a:rPr lang="en-US" sz="2000" dirty="0">
                <a:latin typeface="Times New Roman"/>
                <a:ea typeface="Calibri"/>
                <a:cs typeface="Arial"/>
              </a:rPr>
              <a:t>, the resulting metabolite being a </a:t>
            </a:r>
            <a:r>
              <a:rPr lang="en-US" sz="2000" dirty="0" err="1">
                <a:latin typeface="Times New Roman"/>
                <a:ea typeface="Calibri"/>
                <a:cs typeface="Arial"/>
              </a:rPr>
              <a:t>carbamic</a:t>
            </a:r>
            <a:r>
              <a:rPr lang="en-US" sz="2000" dirty="0">
                <a:latin typeface="Times New Roman"/>
                <a:ea typeface="Calibri"/>
                <a:cs typeface="Arial"/>
              </a:rPr>
              <a:t> acid which spontaneously </a:t>
            </a:r>
            <a:r>
              <a:rPr lang="en-US" sz="2000" dirty="0" err="1">
                <a:latin typeface="Times New Roman"/>
                <a:ea typeface="Calibri"/>
                <a:cs typeface="Arial"/>
              </a:rPr>
              <a:t>decarboxylates</a:t>
            </a:r>
            <a:r>
              <a:rPr lang="en-US" sz="2000" dirty="0">
                <a:latin typeface="Times New Roman"/>
                <a:ea typeface="Calibri"/>
                <a:cs typeface="Arial"/>
              </a:rPr>
              <a:t> to 5-deoxy-5-fluorocytidine. The enzyme </a:t>
            </a:r>
            <a:r>
              <a:rPr lang="en-US" sz="2000" dirty="0" err="1">
                <a:latin typeface="Times New Roman"/>
                <a:ea typeface="Calibri"/>
                <a:cs typeface="Arial"/>
              </a:rPr>
              <a:t>cytidine</a:t>
            </a:r>
            <a:r>
              <a:rPr lang="en-US" sz="2000" dirty="0">
                <a:latin typeface="Times New Roman"/>
                <a:ea typeface="Calibri"/>
                <a:cs typeface="Arial"/>
              </a:rPr>
              <a:t> </a:t>
            </a:r>
            <a:r>
              <a:rPr lang="en-US" sz="2000" dirty="0" err="1">
                <a:latin typeface="Times New Roman"/>
                <a:ea typeface="Calibri"/>
                <a:cs typeface="Arial"/>
              </a:rPr>
              <a:t>deaminase</a:t>
            </a:r>
            <a:r>
              <a:rPr lang="en-US" sz="2000" dirty="0">
                <a:latin typeface="Times New Roman"/>
                <a:ea typeface="Calibri"/>
                <a:cs typeface="Arial"/>
              </a:rPr>
              <a:t>, which is present in the liver and tumors, then transforms 5-deoxy-5-fluorocytidine into 5-deoxy-5-fluorouridine. Transformation into 5-FU is catalyzed by thymidine </a:t>
            </a:r>
            <a:r>
              <a:rPr lang="en-US" sz="2000" dirty="0" err="1">
                <a:latin typeface="Times New Roman"/>
                <a:ea typeface="Calibri"/>
                <a:cs typeface="Arial"/>
              </a:rPr>
              <a:t>phosphorylase</a:t>
            </a:r>
            <a:r>
              <a:rPr lang="en-US" sz="2000" dirty="0">
                <a:latin typeface="Times New Roman"/>
                <a:ea typeface="Calibri"/>
                <a:cs typeface="Arial"/>
              </a:rPr>
              <a:t> and occurs selectively in tumor cells</a:t>
            </a:r>
            <a:r>
              <a:rPr lang="en-US" sz="2400" dirty="0">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4078107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1435295892"/>
              </p:ext>
            </p:extLst>
          </p:nvPr>
        </p:nvGraphicFramePr>
        <p:xfrm>
          <a:off x="1172979" y="404664"/>
          <a:ext cx="6798042" cy="6247185"/>
        </p:xfrm>
        <a:graphic>
          <a:graphicData uri="http://schemas.openxmlformats.org/presentationml/2006/ole">
            <mc:AlternateContent xmlns:mc="http://schemas.openxmlformats.org/markup-compatibility/2006">
              <mc:Choice xmlns:v="urn:schemas-microsoft-com:vml" Requires="v">
                <p:oleObj spid="_x0000_s60422" name="CS ChemDraw Drawing" r:id="rId3" imgW="9141846" imgH="8405693" progId="ChemDraw.Document.6.0">
                  <p:embed/>
                </p:oleObj>
              </mc:Choice>
              <mc:Fallback>
                <p:oleObj name="CS ChemDraw Drawing" r:id="rId3" imgW="9141846" imgH="8405693" progId="ChemDraw.Document.6.0">
                  <p:embed/>
                  <p:pic>
                    <p:nvPicPr>
                      <p:cNvPr id="0" name="Object 1"/>
                      <p:cNvPicPr>
                        <a:picLocks noChangeAspect="1" noChangeArrowheads="1"/>
                      </p:cNvPicPr>
                      <p:nvPr/>
                    </p:nvPicPr>
                    <p:blipFill>
                      <a:blip r:embed="rId4"/>
                      <a:srcRect/>
                      <a:stretch>
                        <a:fillRect/>
                      </a:stretch>
                    </p:blipFill>
                    <p:spPr bwMode="auto">
                      <a:xfrm>
                        <a:off x="1172979" y="404664"/>
                        <a:ext cx="6798042" cy="6247185"/>
                      </a:xfrm>
                      <a:prstGeom prst="rect">
                        <a:avLst/>
                      </a:prstGeom>
                      <a:noFill/>
                    </p:spPr>
                  </p:pic>
                </p:oleObj>
              </mc:Fallback>
            </mc:AlternateContent>
          </a:graphicData>
        </a:graphic>
      </p:graphicFrame>
    </p:spTree>
    <p:extLst>
      <p:ext uri="{BB962C8B-B14F-4D97-AF65-F5344CB8AC3E}">
        <p14:creationId xmlns:p14="http://schemas.microsoft.com/office/powerpoint/2010/main" val="15058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750</Words>
  <Application>Microsoft Office PowerPoint</Application>
  <PresentationFormat>عرض على الشاشة (3:4)‏</PresentationFormat>
  <Paragraphs>91</Paragraphs>
  <Slides>19</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19</vt:i4>
      </vt:variant>
    </vt:vector>
  </HeadingPairs>
  <TitlesOfParts>
    <vt:vector size="21"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95</cp:revision>
  <dcterms:created xsi:type="dcterms:W3CDTF">2014-10-12T05:31:15Z</dcterms:created>
  <dcterms:modified xsi:type="dcterms:W3CDTF">2018-11-05T19:49:55Z</dcterms:modified>
</cp:coreProperties>
</file>